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media/image6.jpg" ContentType="image/jpg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>
  <p:sldMasterIdLst>
    <p:sldMasterId id="2147483711" r:id="rId1"/>
  </p:sldMasterIdLst>
  <p:notesMasterIdLst>
    <p:notesMasterId r:id="rId30"/>
  </p:notesMasterIdLst>
  <p:sldIdLst>
    <p:sldId id="256" r:id="rId2"/>
    <p:sldId id="292" r:id="rId3"/>
    <p:sldId id="303" r:id="rId4"/>
    <p:sldId id="291" r:id="rId5"/>
    <p:sldId id="266" r:id="rId6"/>
    <p:sldId id="293" r:id="rId7"/>
    <p:sldId id="280" r:id="rId8"/>
    <p:sldId id="279" r:id="rId9"/>
    <p:sldId id="290" r:id="rId10"/>
    <p:sldId id="271" r:id="rId11"/>
    <p:sldId id="282" r:id="rId12"/>
    <p:sldId id="277" r:id="rId13"/>
    <p:sldId id="283" r:id="rId14"/>
    <p:sldId id="284" r:id="rId15"/>
    <p:sldId id="285" r:id="rId16"/>
    <p:sldId id="286" r:id="rId17"/>
    <p:sldId id="287" r:id="rId18"/>
    <p:sldId id="261" r:id="rId19"/>
    <p:sldId id="288" r:id="rId20"/>
    <p:sldId id="294" r:id="rId21"/>
    <p:sldId id="295" r:id="rId22"/>
    <p:sldId id="296" r:id="rId23"/>
    <p:sldId id="297" r:id="rId24"/>
    <p:sldId id="298" r:id="rId25"/>
    <p:sldId id="299" r:id="rId26"/>
    <p:sldId id="301" r:id="rId27"/>
    <p:sldId id="302" r:id="rId28"/>
    <p:sldId id="274" r:id="rId29"/>
  </p:sldIdLst>
  <p:sldSz cx="12192000" cy="6858000"/>
  <p:notesSz cx="12192000" cy="6858000"/>
  <p:embeddedFontLs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Calibri Light" panose="020F0302020204030204" pitchFamily="34" charset="0"/>
      <p:regular r:id="rId35"/>
      <p:italic r:id="rId36"/>
    </p:embeddedFont>
    <p:embeddedFont>
      <p:font typeface="Cambria" panose="02040503050406030204" pitchFamily="18" charset="0"/>
      <p:regular r:id="rId37"/>
      <p:bold r:id="rId38"/>
      <p:italic r:id="rId39"/>
      <p:boldItalic r:id="rId40"/>
    </p:embeddedFont>
    <p:embeddedFont>
      <p:font typeface="DIN Next LT Pro" panose="020B0503020203050203" pitchFamily="34" charset="77"/>
      <p:regular r:id="rId41"/>
      <p:bold r:id="rId42"/>
      <p:italic r:id="rId43"/>
      <p:boldItalic r:id="rId4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" id="{0D0B50B7-887F-AD48-9FB9-0F325EB8C6AF}">
          <p14:sldIdLst>
            <p14:sldId id="256"/>
            <p14:sldId id="292"/>
          </p14:sldIdLst>
        </p14:section>
        <p14:section name="What is SIOR?" id="{EAF708C8-33AC-9640-B92F-653034BB168B}">
          <p14:sldIdLst>
            <p14:sldId id="303"/>
            <p14:sldId id="291"/>
            <p14:sldId id="266"/>
            <p14:sldId id="293"/>
            <p14:sldId id="280"/>
          </p14:sldIdLst>
        </p14:section>
        <p14:section name="SIOR: What's In It For You?" id="{5DDBD268-BD75-9948-98A3-6BCAC172DB29}">
          <p14:sldIdLst>
            <p14:sldId id="279"/>
            <p14:sldId id="290"/>
            <p14:sldId id="271"/>
            <p14:sldId id="282"/>
            <p14:sldId id="277"/>
            <p14:sldId id="283"/>
            <p14:sldId id="284"/>
            <p14:sldId id="285"/>
          </p14:sldIdLst>
        </p14:section>
        <p14:section name="Your Path to Membership" id="{2A81480F-E48D-974A-ACBB-EFC493A8EB5A}">
          <p14:sldIdLst>
            <p14:sldId id="286"/>
            <p14:sldId id="287"/>
            <p14:sldId id="261"/>
            <p14:sldId id="288"/>
            <p14:sldId id="294"/>
            <p14:sldId id="295"/>
            <p14:sldId id="296"/>
            <p14:sldId id="297"/>
            <p14:sldId id="298"/>
            <p14:sldId id="299"/>
            <p14:sldId id="301"/>
            <p14:sldId id="302"/>
          </p14:sldIdLst>
        </p14:section>
        <p14:section name="Thank You" id="{5AD7E205-668C-4746-972D-15FE4B738336}">
          <p14:sldIdLst>
            <p14:sldId id="27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D7E0"/>
    <a:srgbClr val="659DD2"/>
    <a:srgbClr val="3C4D66"/>
    <a:srgbClr val="30384D"/>
    <a:srgbClr val="151B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841"/>
    <p:restoredTop sz="94841"/>
  </p:normalViewPr>
  <p:slideViewPr>
    <p:cSldViewPr>
      <p:cViewPr>
        <p:scale>
          <a:sx n="155" d="100"/>
          <a:sy n="155" d="100"/>
        </p:scale>
        <p:origin x="680" y="496"/>
      </p:cViewPr>
      <p:guideLst>
        <p:guide orient="horz" pos="2880"/>
        <p:guide pos="2160"/>
      </p:guideLst>
    </p:cSldViewPr>
  </p:slideViewPr>
  <p:notesTextViewPr>
    <p:cViewPr>
      <p:scale>
        <a:sx n="70" d="100"/>
        <a:sy n="7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4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font" Target="fonts/font1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1" i="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1" i="0">
                <a:latin typeface="Calibri" panose="020F0502020204030204" pitchFamily="34" charset="0"/>
              </a:defRPr>
            </a:lvl1pPr>
          </a:lstStyle>
          <a:p>
            <a:fld id="{CCEB2571-CA24-B24C-AE52-24FA63DB94E4}" type="datetimeFigureOut">
              <a:rPr lang="en-US" smtClean="0"/>
              <a:pPr/>
              <a:t>1/15/20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1" i="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1" i="0">
                <a:latin typeface="Calibri" panose="020F0502020204030204" pitchFamily="34" charset="0"/>
              </a:defRPr>
            </a:lvl1pPr>
          </a:lstStyle>
          <a:p>
            <a:fld id="{AA5C661A-B545-A74B-8120-215F7D6B7B9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1038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1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914400" rtl="0" eaLnBrk="1" latinLnBrk="0" hangingPunct="1">
      <a:defRPr sz="1200" b="1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914400" rtl="0" eaLnBrk="1" latinLnBrk="0" hangingPunct="1">
      <a:defRPr sz="1200" b="1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914400" rtl="0" eaLnBrk="1" latinLnBrk="0" hangingPunct="1">
      <a:defRPr sz="1200" b="1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914400" rtl="0" eaLnBrk="1" latinLnBrk="0" hangingPunct="1">
      <a:defRPr sz="1200" b="1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C661A-B545-A74B-8120-215F7D6B7B9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94291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C661A-B545-A74B-8120-215F7D6B7B9F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09608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C661A-B545-A74B-8120-215F7D6B7B9F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14293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C661A-B545-A74B-8120-215F7D6B7B9F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59659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C661A-B545-A74B-8120-215F7D6B7B9F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93370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C661A-B545-A74B-8120-215F7D6B7B9F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82705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C661A-B545-A74B-8120-215F7D6B7B9F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40748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C661A-B545-A74B-8120-215F7D6B7B9F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32522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C661A-B545-A74B-8120-215F7D6B7B9F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2667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C661A-B545-A74B-8120-215F7D6B7B9F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56927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C661A-B545-A74B-8120-215F7D6B7B9F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86349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C661A-B545-A74B-8120-215F7D6B7B9F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19391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C661A-B545-A74B-8120-215F7D6B7B9F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37964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C661A-B545-A74B-8120-215F7D6B7B9F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5707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C661A-B545-A74B-8120-215F7D6B7B9F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34950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C661A-B545-A74B-8120-215F7D6B7B9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91083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C661A-B545-A74B-8120-215F7D6B7B9F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7196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C661A-B545-A74B-8120-215F7D6B7B9F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26795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C661A-B545-A74B-8120-215F7D6B7B9F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19939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C661A-B545-A74B-8120-215F7D6B7B9F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72639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C661A-B545-A74B-8120-215F7D6B7B9F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3335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C661A-B545-A74B-8120-215F7D6B7B9F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4611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Mas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2A5796-3AA0-9D49-955E-AFA672D88D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400" y="2057400"/>
            <a:ext cx="5181600" cy="23876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lnSpc>
                <a:spcPts val="4800"/>
              </a:lnSpc>
              <a:defRPr sz="4800" b="1" i="0" kern="700" cap="all" spc="60" baseline="0">
                <a:solidFill>
                  <a:srgbClr val="30384D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59BC30-FA55-4F44-BA7C-39B162808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91600" y="61722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1" i="0" baseline="0">
                <a:latin typeface="Calibri" panose="020F0502020204030204" pitchFamily="34" charset="0"/>
              </a:defRPr>
            </a:lvl1pPr>
          </a:lstStyle>
          <a:p>
            <a:fld id="{9F0C1FDE-8C36-344A-B3D8-982316C3161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8589FEB2-C8CC-784A-B13B-4A748346247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81800" y="2286000"/>
            <a:ext cx="4724400" cy="6858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 cap="all" spc="100" normalizeH="0" baseline="0">
                <a:solidFill>
                  <a:srgbClr val="30384D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0" i="0" cap="all" spc="50" baseline="0" dirty="0">
                <a:latin typeface="DIN Next LT Pro" panose="020B0503020203050203" pitchFamily="34" charset="77"/>
              </a:rPr>
              <a:t>Edit Master text styles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7CFE5F-5F44-8749-AC12-10C14710C25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781800" y="2895600"/>
            <a:ext cx="4648200" cy="2667000"/>
          </a:xfrm>
          <a:prstGeom prst="rect">
            <a:avLst/>
          </a:prstGeom>
        </p:spPr>
        <p:txBody>
          <a:bodyPr/>
          <a:lstStyle>
            <a:lvl1pPr marL="320040" indent="-320040">
              <a:lnSpc>
                <a:spcPct val="100000"/>
              </a:lnSpc>
              <a:spcBef>
                <a:spcPts val="1200"/>
              </a:spcBef>
              <a:buFontTx/>
              <a:buBlip>
                <a:blip r:embed="rId2"/>
              </a:buBlip>
              <a:defRPr sz="2000" b="0" i="0" baseline="0">
                <a:solidFill>
                  <a:srgbClr val="30384D"/>
                </a:solidFill>
                <a:latin typeface="Calibri Light" panose="020F0302020204030204" pitchFamily="34" charset="0"/>
              </a:defRPr>
            </a:lvl1pPr>
            <a:lvl2pPr marL="320040" indent="-320040">
              <a:lnSpc>
                <a:spcPct val="100000"/>
              </a:lnSpc>
              <a:spcBef>
                <a:spcPts val="1200"/>
              </a:spcBef>
              <a:buFontTx/>
              <a:buBlip>
                <a:blip r:embed="rId2"/>
              </a:buBlip>
              <a:defRPr sz="2000" b="0" i="0" baseline="0">
                <a:solidFill>
                  <a:srgbClr val="30384D"/>
                </a:solidFill>
                <a:latin typeface="Calibri Light" panose="020F0302020204030204" pitchFamily="34" charset="0"/>
              </a:defRPr>
            </a:lvl2pPr>
            <a:lvl3pPr marL="320040" indent="-320040">
              <a:lnSpc>
                <a:spcPct val="100000"/>
              </a:lnSpc>
              <a:spcBef>
                <a:spcPts val="1200"/>
              </a:spcBef>
              <a:buFontTx/>
              <a:buBlip>
                <a:blip r:embed="rId2"/>
              </a:buBlip>
              <a:defRPr sz="2000" b="0" i="0" baseline="0">
                <a:solidFill>
                  <a:srgbClr val="30384D"/>
                </a:solidFill>
                <a:latin typeface="Calibri Light" panose="020F0302020204030204" pitchFamily="34" charset="0"/>
              </a:defRPr>
            </a:lvl3pPr>
            <a:lvl4pPr marL="320040" indent="-320040">
              <a:lnSpc>
                <a:spcPct val="100000"/>
              </a:lnSpc>
              <a:spcBef>
                <a:spcPts val="1200"/>
              </a:spcBef>
              <a:buFontTx/>
              <a:buBlip>
                <a:blip r:embed="rId2"/>
              </a:buBlip>
              <a:defRPr sz="2000" b="0" i="0" baseline="0">
                <a:solidFill>
                  <a:srgbClr val="30384D"/>
                </a:solidFill>
                <a:latin typeface="Calibri Light" panose="020F0302020204030204" pitchFamily="34" charset="0"/>
              </a:defRPr>
            </a:lvl4pPr>
            <a:lvl5pPr marL="320040" indent="-320040">
              <a:lnSpc>
                <a:spcPct val="100000"/>
              </a:lnSpc>
              <a:spcBef>
                <a:spcPts val="1200"/>
              </a:spcBef>
              <a:buFontTx/>
              <a:buBlip>
                <a:blip r:embed="rId2"/>
              </a:buBlip>
              <a:defRPr sz="2000" b="0" i="0" baseline="0">
                <a:solidFill>
                  <a:srgbClr val="30384D"/>
                </a:solidFill>
                <a:latin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276064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ue Mas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D66DBDE-737F-7544-B605-F4934E01626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CFFE5D6F-05A1-4044-9CE3-4EFF9E1663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87982" r="85624" b="2684"/>
          <a:stretch/>
        </p:blipFill>
        <p:spPr>
          <a:xfrm>
            <a:off x="0" y="6035040"/>
            <a:ext cx="1752600" cy="64008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A7D4C07-E315-FC44-B396-BC850FFFFEB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49" r="-48"/>
          <a:stretch/>
        </p:blipFill>
        <p:spPr>
          <a:xfrm>
            <a:off x="3785615" y="0"/>
            <a:ext cx="8412480" cy="6858000"/>
          </a:xfrm>
          <a:prstGeom prst="rect">
            <a:avLst/>
          </a:prstGeom>
        </p:spPr>
      </p:pic>
      <p:sp>
        <p:nvSpPr>
          <p:cNvPr id="12" name="Slide Number Placeholder 3">
            <a:extLst>
              <a:ext uri="{FF2B5EF4-FFF2-40B4-BE49-F238E27FC236}">
                <a16:creationId xmlns:a16="http://schemas.microsoft.com/office/drawing/2014/main" id="{136B5BC8-A6B4-BD4E-9415-452F07109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91600" y="62484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1" i="0" baseline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fld id="{9F0C1FDE-8C36-344A-B3D8-982316C3161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C1333D42-03F2-024C-B1FF-424705DE83C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81800" y="2286000"/>
            <a:ext cx="4724400" cy="6858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 cap="all" spc="100" normalizeH="0" baseline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0" i="0" cap="all" spc="50" baseline="0" dirty="0">
                <a:latin typeface="DIN Next LT Pro" panose="020B0503020203050203" pitchFamily="34" charset="77"/>
              </a:rPr>
              <a:t>Edit Master text styles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D5BD3944-4F5A-5A44-BF16-63FADD7EFBF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781800" y="2895600"/>
            <a:ext cx="4648200" cy="2667000"/>
          </a:xfrm>
          <a:prstGeom prst="rect">
            <a:avLst/>
          </a:prstGeom>
        </p:spPr>
        <p:txBody>
          <a:bodyPr/>
          <a:lstStyle>
            <a:lvl1pPr marL="320040" indent="-320040">
              <a:lnSpc>
                <a:spcPct val="100000"/>
              </a:lnSpc>
              <a:spcBef>
                <a:spcPts val="1200"/>
              </a:spcBef>
              <a:buFontTx/>
              <a:buBlip>
                <a:blip r:embed="rId4"/>
              </a:buBlip>
              <a:defRPr sz="2000" b="0" i="0" baseline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  <a:lvl2pPr marL="320040" indent="-320040">
              <a:lnSpc>
                <a:spcPct val="100000"/>
              </a:lnSpc>
              <a:spcBef>
                <a:spcPts val="1200"/>
              </a:spcBef>
              <a:buFontTx/>
              <a:buBlip>
                <a:blip r:embed="rId4"/>
              </a:buBlip>
              <a:defRPr sz="2000" b="0" i="0" baseline="0">
                <a:solidFill>
                  <a:schemeClr val="bg1"/>
                </a:solidFill>
                <a:latin typeface="Calibri Light" panose="020F0302020204030204" pitchFamily="34" charset="0"/>
              </a:defRPr>
            </a:lvl2pPr>
            <a:lvl3pPr marL="320040" indent="-320040">
              <a:lnSpc>
                <a:spcPct val="100000"/>
              </a:lnSpc>
              <a:spcBef>
                <a:spcPts val="1200"/>
              </a:spcBef>
              <a:buFontTx/>
              <a:buBlip>
                <a:blip r:embed="rId4"/>
              </a:buBlip>
              <a:defRPr sz="2000" b="0" i="0" baseline="0">
                <a:solidFill>
                  <a:schemeClr val="bg1"/>
                </a:solidFill>
                <a:latin typeface="Calibri Light" panose="020F0302020204030204" pitchFamily="34" charset="0"/>
              </a:defRPr>
            </a:lvl3pPr>
            <a:lvl4pPr marL="320040" indent="-320040">
              <a:lnSpc>
                <a:spcPct val="100000"/>
              </a:lnSpc>
              <a:spcBef>
                <a:spcPts val="1200"/>
              </a:spcBef>
              <a:buFontTx/>
              <a:buBlip>
                <a:blip r:embed="rId4"/>
              </a:buBlip>
              <a:defRPr sz="2000" b="0" i="0" baseline="0">
                <a:solidFill>
                  <a:schemeClr val="bg1"/>
                </a:solidFill>
                <a:latin typeface="Calibri Light" panose="020F0302020204030204" pitchFamily="34" charset="0"/>
              </a:defRPr>
            </a:lvl4pPr>
            <a:lvl5pPr marL="320040" indent="-320040">
              <a:lnSpc>
                <a:spcPct val="100000"/>
              </a:lnSpc>
              <a:spcBef>
                <a:spcPts val="1200"/>
              </a:spcBef>
              <a:buFontTx/>
              <a:buBlip>
                <a:blip r:embed="rId4"/>
              </a:buBlip>
              <a:defRPr sz="2000" b="0" i="0" baseline="0">
                <a:solidFill>
                  <a:schemeClr val="bg1"/>
                </a:solidFill>
                <a:latin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929AB75-9245-E14D-AAF8-01417F46B482}"/>
              </a:ext>
            </a:extLst>
          </p:cNvPr>
          <p:cNvCxnSpPr>
            <a:cxnSpLocks/>
          </p:cNvCxnSpPr>
          <p:nvPr userDrawn="1"/>
        </p:nvCxnSpPr>
        <p:spPr>
          <a:xfrm>
            <a:off x="1956816" y="6391656"/>
            <a:ext cx="9396984" cy="0"/>
          </a:xfrm>
          <a:prstGeom prst="line">
            <a:avLst/>
          </a:prstGeom>
          <a:ln w="6350">
            <a:solidFill>
              <a:srgbClr val="3C4D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0501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 userDrawn="1"/>
        </p:nvSpPr>
        <p:spPr>
          <a:xfrm>
            <a:off x="5189220" y="0"/>
            <a:ext cx="3884663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9073883" y="0"/>
            <a:ext cx="3115068" cy="685799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30154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16AA22-F116-6945-8A6A-8A5B7D1C41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91600" y="61722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1" i="0" baseline="0">
                <a:latin typeface="Calibri" panose="020F0502020204030204" pitchFamily="34" charset="0"/>
              </a:defRPr>
            </a:lvl1pPr>
          </a:lstStyle>
          <a:p>
            <a:fld id="{9F0C1FDE-8C36-344A-B3D8-982316C3161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903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3877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1" i="0">
                <a:latin typeface="Calibri" panose="020F0502020204030204" pitchFamily="34" charset="0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3877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1" i="0">
                <a:latin typeface="Calibri" panose="020F0502020204030204" pitchFamily="34" charset="0"/>
              </a:defRPr>
            </a:lvl1pPr>
          </a:lstStyle>
          <a:p>
            <a:endParaRPr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40969C00-F625-DF4D-BA1C-B6BCCB8BF4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91600" y="61722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1" i="0" baseline="0">
                <a:latin typeface="Calibri" panose="020F0502020204030204" pitchFamily="34" charset="0"/>
              </a:defRPr>
            </a:lvl1pPr>
          </a:lstStyle>
          <a:p>
            <a:fld id="{9F0C1FDE-8C36-344A-B3D8-982316C3161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96552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9DF3CDD-A221-D146-BBB0-7155029B570D}"/>
              </a:ext>
            </a:extLst>
          </p:cNvPr>
          <p:cNvSpPr/>
          <p:nvPr userDrawn="1"/>
        </p:nvSpPr>
        <p:spPr>
          <a:xfrm>
            <a:off x="5334000" y="-1"/>
            <a:ext cx="6858000" cy="68580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F37C02AE-CCB7-3C4C-9764-2CA1A5B07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91600" y="61722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1" i="0" baseline="0">
                <a:latin typeface="Calibri" panose="020F0502020204030204" pitchFamily="34" charset="0"/>
              </a:defRPr>
            </a:lvl1pPr>
          </a:lstStyle>
          <a:p>
            <a:fld id="{9F0C1FDE-8C36-344A-B3D8-982316C31616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4CDB325-6097-3D49-AFD5-EE9AA45D53DD}"/>
              </a:ext>
            </a:extLst>
          </p:cNvPr>
          <p:cNvCxnSpPr>
            <a:cxnSpLocks/>
          </p:cNvCxnSpPr>
          <p:nvPr userDrawn="1"/>
        </p:nvCxnSpPr>
        <p:spPr>
          <a:xfrm>
            <a:off x="1828800" y="6391656"/>
            <a:ext cx="9525000" cy="0"/>
          </a:xfrm>
          <a:prstGeom prst="line">
            <a:avLst/>
          </a:prstGeom>
          <a:ln w="6350">
            <a:solidFill>
              <a:srgbClr val="CDD7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23609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0072E45-B378-8641-BD7C-58AA2E06777D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1904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BC2EED-ECFB-5742-A739-A26DC62C52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91600" y="62484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i="0" baseline="0">
                <a:solidFill>
                  <a:srgbClr val="151B28"/>
                </a:solidFill>
                <a:latin typeface="Calibri" panose="020F0502020204030204" pitchFamily="34" charset="0"/>
              </a:defRPr>
            </a:lvl1pPr>
          </a:lstStyle>
          <a:p>
            <a:fld id="{5ECB5D7F-C91E-784B-93F1-E1ED6D46194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5310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43" r:id="rId2"/>
    <p:sldLayoutId id="2147483725" r:id="rId3"/>
    <p:sldLayoutId id="2147483742" r:id="rId4"/>
    <p:sldLayoutId id="2147483745" r:id="rId5"/>
    <p:sldLayoutId id="2147483744" r:id="rId6"/>
  </p:sldLayoutIdLst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lang="en-US" sz="1600" b="0" i="0" kern="1200" cap="all" spc="190" baseline="0">
          <a:solidFill>
            <a:srgbClr val="B2BCC5"/>
          </a:solidFill>
          <a:effectLst/>
          <a:latin typeface="Calibri Light" panose="020F0302020204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png"/><Relationship Id="rId5" Type="http://schemas.openxmlformats.org/officeDocument/2006/relationships/image" Target="../media/image26.png"/><Relationship Id="rId4" Type="http://schemas.openxmlformats.org/officeDocument/2006/relationships/image" Target="../media/image25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6" Type="http://schemas.openxmlformats.org/officeDocument/2006/relationships/hyperlink" Target="mailto:jalsberg@sior.com" TargetMode="External"/><Relationship Id="rId5" Type="http://schemas.openxmlformats.org/officeDocument/2006/relationships/hyperlink" Target="mailto:ccollins@sior.com" TargetMode="Externa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20C6E03-43E3-D64B-B375-AE8100B816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9BA8C78A-EB2B-2741-8477-51138FA157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560" y="5257800"/>
            <a:ext cx="3983143" cy="621250"/>
          </a:xfrm>
          <a:prstGeom prst="rect">
            <a:avLst/>
          </a:prstGeom>
        </p:spPr>
      </p:pic>
      <p:sp>
        <p:nvSpPr>
          <p:cNvPr id="5" name="object 17">
            <a:extLst>
              <a:ext uri="{FF2B5EF4-FFF2-40B4-BE49-F238E27FC236}">
                <a16:creationId xmlns:a16="http://schemas.microsoft.com/office/drawing/2014/main" id="{EA59B0D0-2E1F-0743-9A6F-7CB4E58A8FFE}"/>
              </a:ext>
            </a:extLst>
          </p:cNvPr>
          <p:cNvSpPr txBox="1">
            <a:spLocks/>
          </p:cNvSpPr>
          <p:nvPr/>
        </p:nvSpPr>
        <p:spPr>
          <a:xfrm>
            <a:off x="838200" y="1828800"/>
            <a:ext cx="6619240" cy="1701428"/>
          </a:xfrm>
          <a:prstGeom prst="rect">
            <a:avLst/>
          </a:prstGeom>
        </p:spPr>
        <p:txBody>
          <a:bodyPr vert="horz" wrap="square" lIns="0" tIns="130175" rIns="0" bIns="0" rtlCol="0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600" b="0" i="0" kern="1200" cap="all" spc="190" baseline="0">
                <a:solidFill>
                  <a:srgbClr val="B2BCC5"/>
                </a:solidFill>
                <a:effectLst/>
                <a:latin typeface="Calibri Light" panose="020F0302020204030204" pitchFamily="34" charset="0"/>
                <a:ea typeface="+mj-ea"/>
                <a:cs typeface="+mj-cs"/>
              </a:defRPr>
            </a:lvl1pPr>
          </a:lstStyle>
          <a:p>
            <a:pPr>
              <a:lnSpc>
                <a:spcPts val="6000"/>
              </a:lnSpc>
              <a:spcBef>
                <a:spcPts val="1025"/>
              </a:spcBef>
              <a:tabLst>
                <a:tab pos="749935" algn="l"/>
                <a:tab pos="3147695" algn="l"/>
              </a:tabLst>
            </a:pPr>
            <a:r>
              <a:rPr lang="en-US" sz="6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Accelerate</a:t>
            </a:r>
            <a:br>
              <a:rPr lang="en-US" sz="6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6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Your Career</a:t>
            </a:r>
            <a:endParaRPr lang="en-US" sz="2000" cap="none" spc="0" dirty="0">
              <a:solidFill>
                <a:srgbClr val="D5DFEA"/>
              </a:solidFill>
              <a:cs typeface="DINNextLTPro-LightItalic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DDF34E-2613-104A-AAD6-6DC3EDCFF9C4}"/>
              </a:ext>
            </a:extLst>
          </p:cNvPr>
          <p:cNvSpPr txBox="1"/>
          <p:nvPr/>
        </p:nvSpPr>
        <p:spPr>
          <a:xfrm>
            <a:off x="762000" y="3510944"/>
            <a:ext cx="5019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D5DFEA"/>
                </a:solidFill>
                <a:latin typeface="Calibri Light" panose="020F0302020204030204" pitchFamily="34" charset="0"/>
              </a:rPr>
              <a:t>Presented by First and Last Name </a:t>
            </a:r>
            <a:endParaRPr lang="en-US" sz="2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E942EA2-A733-974E-84FB-B45056CA32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1915134" y="914400"/>
            <a:ext cx="8361731" cy="2438400"/>
          </a:xfrm>
          <a:prstGeom prst="rect">
            <a:avLst/>
          </a:prstGeom>
        </p:spPr>
        <p:txBody>
          <a:bodyPr vert="horz" wrap="square" lIns="0" tIns="165100" rIns="0" bIns="0" rtlCol="0">
            <a:noAutofit/>
          </a:bodyPr>
          <a:lstStyle/>
          <a:p>
            <a:pPr marL="12700">
              <a:spcBef>
                <a:spcPts val="1300"/>
              </a:spcBef>
              <a:tabLst>
                <a:tab pos="329565" algn="l"/>
              </a:tabLst>
            </a:pPr>
            <a:r>
              <a:rPr lang="en-US" sz="2400" b="1" spc="-30" dirty="0">
                <a:solidFill>
                  <a:srgbClr val="FFFFFF"/>
                </a:solidFill>
                <a:latin typeface="Calibri" panose="020F0502020204030204" pitchFamily="34" charset="0"/>
                <a:cs typeface="Calibri Light" panose="020F0302020204030204" pitchFamily="34" charset="0"/>
              </a:rPr>
              <a:t>“My SIOR designation has allowed me to brand myself as a top professional in the commercial real estate industry. As an independent broker and now as part of a national company, SIOR is my network that goes with me everywhere.”</a:t>
            </a:r>
          </a:p>
          <a:p>
            <a:pPr marL="469900" lvl="1" indent="-118872">
              <a:spcBef>
                <a:spcPts val="1300"/>
              </a:spcBef>
              <a:tabLst>
                <a:tab pos="329565" algn="l"/>
              </a:tabLst>
            </a:pPr>
            <a:r>
              <a:rPr lang="en-US" sz="2000" spc="-3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- Allen Gump, SIOR, CCIM</a:t>
            </a:r>
            <a:br>
              <a:rPr lang="en-US" sz="2000" spc="-3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2000" spc="-30" dirty="0">
                <a:solidFill>
                  <a:srgbClr val="659DD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Colliers International, Dallas, TX</a:t>
            </a:r>
          </a:p>
          <a:p>
            <a:pPr marL="12700">
              <a:lnSpc>
                <a:spcPct val="100000"/>
              </a:lnSpc>
              <a:spcBef>
                <a:spcPts val="1300"/>
              </a:spcBef>
              <a:tabLst>
                <a:tab pos="329565" algn="l"/>
              </a:tabLst>
            </a:pPr>
            <a:endParaRPr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827764" y="6468125"/>
            <a:ext cx="23495" cy="22860"/>
          </a:xfrm>
          <a:custGeom>
            <a:avLst/>
            <a:gdLst/>
            <a:ahLst/>
            <a:cxnLst/>
            <a:rect l="l" t="t" r="r" b="b"/>
            <a:pathLst>
              <a:path w="23494" h="22860">
                <a:moveTo>
                  <a:pt x="17970" y="0"/>
                </a:moveTo>
                <a:lnTo>
                  <a:pt x="5118" y="0"/>
                </a:lnTo>
                <a:lnTo>
                  <a:pt x="0" y="4991"/>
                </a:lnTo>
                <a:lnTo>
                  <a:pt x="0" y="17399"/>
                </a:lnTo>
                <a:lnTo>
                  <a:pt x="5118" y="22390"/>
                </a:lnTo>
                <a:lnTo>
                  <a:pt x="17970" y="22390"/>
                </a:lnTo>
                <a:lnTo>
                  <a:pt x="20807" y="19596"/>
                </a:lnTo>
                <a:lnTo>
                  <a:pt x="6870" y="19596"/>
                </a:lnTo>
                <a:lnTo>
                  <a:pt x="3441" y="15900"/>
                </a:lnTo>
                <a:lnTo>
                  <a:pt x="3441" y="6553"/>
                </a:lnTo>
                <a:lnTo>
                  <a:pt x="6870" y="2794"/>
                </a:lnTo>
                <a:lnTo>
                  <a:pt x="20807" y="2794"/>
                </a:lnTo>
                <a:lnTo>
                  <a:pt x="17970" y="0"/>
                </a:lnTo>
                <a:close/>
              </a:path>
              <a:path w="23494" h="22860">
                <a:moveTo>
                  <a:pt x="20807" y="2794"/>
                </a:moveTo>
                <a:lnTo>
                  <a:pt x="16217" y="2794"/>
                </a:lnTo>
                <a:lnTo>
                  <a:pt x="19659" y="6553"/>
                </a:lnTo>
                <a:lnTo>
                  <a:pt x="19659" y="15900"/>
                </a:lnTo>
                <a:lnTo>
                  <a:pt x="16217" y="19596"/>
                </a:lnTo>
                <a:lnTo>
                  <a:pt x="20807" y="19596"/>
                </a:lnTo>
                <a:lnTo>
                  <a:pt x="23037" y="17399"/>
                </a:lnTo>
                <a:lnTo>
                  <a:pt x="23037" y="4991"/>
                </a:lnTo>
                <a:lnTo>
                  <a:pt x="20807" y="2794"/>
                </a:lnTo>
                <a:close/>
              </a:path>
              <a:path w="23494" h="22860">
                <a:moveTo>
                  <a:pt x="13817" y="5842"/>
                </a:moveTo>
                <a:lnTo>
                  <a:pt x="9334" y="5842"/>
                </a:lnTo>
                <a:lnTo>
                  <a:pt x="7658" y="6032"/>
                </a:lnTo>
                <a:lnTo>
                  <a:pt x="6934" y="6159"/>
                </a:lnTo>
                <a:lnTo>
                  <a:pt x="6934" y="16484"/>
                </a:lnTo>
                <a:lnTo>
                  <a:pt x="10121" y="16484"/>
                </a:lnTo>
                <a:lnTo>
                  <a:pt x="10121" y="12725"/>
                </a:lnTo>
                <a:lnTo>
                  <a:pt x="16198" y="12725"/>
                </a:lnTo>
                <a:lnTo>
                  <a:pt x="16154" y="12522"/>
                </a:lnTo>
                <a:lnTo>
                  <a:pt x="15506" y="11747"/>
                </a:lnTo>
                <a:lnTo>
                  <a:pt x="14338" y="11353"/>
                </a:lnTo>
                <a:lnTo>
                  <a:pt x="15760" y="10833"/>
                </a:lnTo>
                <a:lnTo>
                  <a:pt x="16036" y="10579"/>
                </a:lnTo>
                <a:lnTo>
                  <a:pt x="10248" y="10579"/>
                </a:lnTo>
                <a:lnTo>
                  <a:pt x="10248" y="8115"/>
                </a:lnTo>
                <a:lnTo>
                  <a:pt x="10502" y="8115"/>
                </a:lnTo>
                <a:lnTo>
                  <a:pt x="10896" y="8051"/>
                </a:lnTo>
                <a:lnTo>
                  <a:pt x="16738" y="8051"/>
                </a:lnTo>
                <a:lnTo>
                  <a:pt x="16738" y="7848"/>
                </a:lnTo>
                <a:lnTo>
                  <a:pt x="16281" y="7073"/>
                </a:lnTo>
                <a:lnTo>
                  <a:pt x="15526" y="6553"/>
                </a:lnTo>
                <a:lnTo>
                  <a:pt x="14859" y="6159"/>
                </a:lnTo>
                <a:lnTo>
                  <a:pt x="13817" y="5842"/>
                </a:lnTo>
                <a:close/>
              </a:path>
              <a:path w="23494" h="22860">
                <a:moveTo>
                  <a:pt x="16198" y="12725"/>
                </a:moveTo>
                <a:lnTo>
                  <a:pt x="12192" y="12725"/>
                </a:lnTo>
                <a:lnTo>
                  <a:pt x="12712" y="13246"/>
                </a:lnTo>
                <a:lnTo>
                  <a:pt x="13296" y="16090"/>
                </a:lnTo>
                <a:lnTo>
                  <a:pt x="13627" y="16484"/>
                </a:lnTo>
                <a:lnTo>
                  <a:pt x="17195" y="16484"/>
                </a:lnTo>
                <a:lnTo>
                  <a:pt x="16992" y="16090"/>
                </a:lnTo>
                <a:lnTo>
                  <a:pt x="16802" y="15506"/>
                </a:lnTo>
                <a:lnTo>
                  <a:pt x="16198" y="12725"/>
                </a:lnTo>
                <a:close/>
              </a:path>
              <a:path w="23494" h="22860">
                <a:moveTo>
                  <a:pt x="16738" y="8051"/>
                </a:moveTo>
                <a:lnTo>
                  <a:pt x="12395" y="8051"/>
                </a:lnTo>
                <a:lnTo>
                  <a:pt x="13106" y="8496"/>
                </a:lnTo>
                <a:lnTo>
                  <a:pt x="13106" y="10121"/>
                </a:lnTo>
                <a:lnTo>
                  <a:pt x="12331" y="10579"/>
                </a:lnTo>
                <a:lnTo>
                  <a:pt x="16036" y="10579"/>
                </a:lnTo>
                <a:lnTo>
                  <a:pt x="16738" y="9931"/>
                </a:lnTo>
                <a:lnTo>
                  <a:pt x="16738" y="8051"/>
                </a:lnTo>
                <a:close/>
              </a:path>
            </a:pathLst>
          </a:custGeom>
          <a:solidFill>
            <a:srgbClr val="32394E"/>
          </a:solidFill>
        </p:spPr>
        <p:txBody>
          <a:bodyPr wrap="square" lIns="0" tIns="0" rIns="0" bIns="0" rtlCol="0"/>
          <a:lstStyle/>
          <a:p>
            <a:endParaRPr b="1" dirty="0">
              <a:latin typeface="Calibri" panose="020F0502020204030204" pitchFamily="34" charset="0"/>
            </a:endParaRPr>
          </a:p>
        </p:txBody>
      </p:sp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06C8BDFB-0901-5D41-979C-1374016DE2B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982" r="250" b="2684"/>
          <a:stretch/>
        </p:blipFill>
        <p:spPr>
          <a:xfrm>
            <a:off x="0" y="6035040"/>
            <a:ext cx="12161520" cy="640080"/>
          </a:xfrm>
          <a:prstGeom prst="rect">
            <a:avLst/>
          </a:prstGeom>
        </p:spPr>
      </p:pic>
      <p:sp>
        <p:nvSpPr>
          <p:cNvPr id="8" name="object 21">
            <a:extLst>
              <a:ext uri="{FF2B5EF4-FFF2-40B4-BE49-F238E27FC236}">
                <a16:creationId xmlns:a16="http://schemas.microsoft.com/office/drawing/2014/main" id="{0C5BAE3C-57B0-B944-ACCE-34D740E89BAD}"/>
              </a:ext>
            </a:extLst>
          </p:cNvPr>
          <p:cNvSpPr txBox="1"/>
          <p:nvPr/>
        </p:nvSpPr>
        <p:spPr>
          <a:xfrm>
            <a:off x="9753600" y="6096000"/>
            <a:ext cx="1823466" cy="370614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0"/>
              </a:spcBef>
              <a:tabLst>
                <a:tab pos="1978025" algn="l"/>
                <a:tab pos="10262870" algn="l"/>
                <a:tab pos="10390505" algn="l"/>
              </a:tabLst>
            </a:pPr>
            <a:r>
              <a:rPr sz="1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fld id="{81D60167-4931-47E6-BA6A-407CBD079E47}" type="slidenum">
              <a:rPr sz="1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12700" algn="r">
                <a:lnSpc>
                  <a:spcPct val="100000"/>
                </a:lnSpc>
                <a:spcBef>
                  <a:spcPts val="10"/>
                </a:spcBef>
                <a:tabLst>
                  <a:tab pos="1978025" algn="l"/>
                  <a:tab pos="10262870" algn="l"/>
                  <a:tab pos="10390505" algn="l"/>
                </a:tabLst>
              </a:pPr>
              <a:t>10</a:t>
            </a:fld>
            <a:endParaRPr sz="12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object 27"/>
          <p:cNvSpPr/>
          <p:nvPr/>
        </p:nvSpPr>
        <p:spPr>
          <a:xfrm>
            <a:off x="5799772" y="5887249"/>
            <a:ext cx="136550" cy="1581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b="1" dirty="0">
              <a:latin typeface="Calibri" panose="020F0502020204030204" pitchFamily="34" charset="0"/>
            </a:endParaRPr>
          </a:p>
        </p:txBody>
      </p:sp>
      <p:sp>
        <p:nvSpPr>
          <p:cNvPr id="79" name="object 21">
            <a:extLst>
              <a:ext uri="{FF2B5EF4-FFF2-40B4-BE49-F238E27FC236}">
                <a16:creationId xmlns:a16="http://schemas.microsoft.com/office/drawing/2014/main" id="{7175B51B-3FF8-4143-8F20-B67C18080BF8}"/>
              </a:ext>
            </a:extLst>
          </p:cNvPr>
          <p:cNvSpPr txBox="1"/>
          <p:nvPr/>
        </p:nvSpPr>
        <p:spPr>
          <a:xfrm>
            <a:off x="9753600" y="6096000"/>
            <a:ext cx="1823466" cy="370614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0"/>
              </a:spcBef>
              <a:tabLst>
                <a:tab pos="1978025" algn="l"/>
                <a:tab pos="10262870" algn="l"/>
                <a:tab pos="10390505" algn="l"/>
              </a:tabLst>
            </a:pPr>
            <a:r>
              <a:rPr sz="1200" b="1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fld id="{81D60167-4931-47E6-BA6A-407CBD079E47}" type="slidenum">
              <a:rPr sz="1200" b="1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12700" algn="r">
                <a:lnSpc>
                  <a:spcPct val="100000"/>
                </a:lnSpc>
                <a:spcBef>
                  <a:spcPts val="10"/>
                </a:spcBef>
                <a:tabLst>
                  <a:tab pos="1978025" algn="l"/>
                  <a:tab pos="10262870" algn="l"/>
                  <a:tab pos="10390505" algn="l"/>
                </a:tabLst>
              </a:pPr>
              <a:t>11</a:t>
            </a:fld>
            <a:endParaRPr sz="1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itle Placeholder 2">
            <a:extLst>
              <a:ext uri="{FF2B5EF4-FFF2-40B4-BE49-F238E27FC236}">
                <a16:creationId xmlns:a16="http://schemas.microsoft.com/office/drawing/2014/main" id="{5A852624-F273-9544-8D42-900E73E75CF4}"/>
              </a:ext>
            </a:extLst>
          </p:cNvPr>
          <p:cNvSpPr txBox="1">
            <a:spLocks/>
          </p:cNvSpPr>
          <p:nvPr/>
        </p:nvSpPr>
        <p:spPr>
          <a:xfrm>
            <a:off x="533400" y="457200"/>
            <a:ext cx="41148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600" kern="1200" cap="all" spc="190" baseline="0">
                <a:solidFill>
                  <a:srgbClr val="B2BCC5"/>
                </a:solidFill>
                <a:effectLst/>
                <a:latin typeface="DIN Next LT Pro Light" panose="020B0303020203050203" pitchFamily="34" charset="77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dirty="0">
                <a:latin typeface="Calibri Light" panose="020F0302020204030204" pitchFamily="34" charset="0"/>
              </a:rPr>
              <a:t>SIOR: What’s in it for you?</a:t>
            </a:r>
          </a:p>
        </p:txBody>
      </p:sp>
      <p:sp>
        <p:nvSpPr>
          <p:cNvPr id="14" name="object 4">
            <a:extLst>
              <a:ext uri="{FF2B5EF4-FFF2-40B4-BE49-F238E27FC236}">
                <a16:creationId xmlns:a16="http://schemas.microsoft.com/office/drawing/2014/main" id="{2B38F061-A6C8-CA4E-9068-8261D0EC554B}"/>
              </a:ext>
            </a:extLst>
          </p:cNvPr>
          <p:cNvSpPr txBox="1"/>
          <p:nvPr/>
        </p:nvSpPr>
        <p:spPr>
          <a:xfrm>
            <a:off x="6858000" y="1422040"/>
            <a:ext cx="4267200" cy="416780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125"/>
              </a:spcBef>
              <a:tabLst>
                <a:tab pos="329565" algn="l"/>
              </a:tabLst>
            </a:pPr>
            <a:r>
              <a:rPr lang="en-US" sz="2000" b="1" spc="4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SIOR DESIGNEES ARE:</a:t>
            </a:r>
            <a:endParaRPr lang="en-US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55600" marR="263525" indent="-342900">
              <a:lnSpc>
                <a:spcPct val="100000"/>
              </a:lnSpc>
              <a:spcBef>
                <a:spcPts val="1200"/>
              </a:spcBef>
              <a:buBlip>
                <a:blip r:embed="rId4"/>
              </a:buBlip>
              <a:tabLst>
                <a:tab pos="329565" algn="l"/>
              </a:tabLst>
            </a:pPr>
            <a:r>
              <a:rPr lang="en-US" sz="2000" b="1" spc="-2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SIORs are the most capable </a:t>
            </a:r>
            <a:r>
              <a:rPr lang="en-US"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and experienced industrial and office brokerage practitioners in any market</a:t>
            </a:r>
          </a:p>
          <a:p>
            <a:pPr marL="355600" marR="263525" indent="-342900">
              <a:lnSpc>
                <a:spcPct val="100000"/>
              </a:lnSpc>
              <a:spcBef>
                <a:spcPts val="1200"/>
              </a:spcBef>
              <a:buBlip>
                <a:blip r:embed="rId4"/>
              </a:buBlip>
              <a:tabLst>
                <a:tab pos="329565" algn="l"/>
              </a:tabLst>
            </a:pPr>
            <a:r>
              <a:rPr lang="en-US" sz="2000" b="1" spc="-2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Unmatched reputation </a:t>
            </a:r>
            <a:r>
              <a:rPr lang="en-US"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for the highest level of knowledge, production, and ethics in the real estate industry</a:t>
            </a:r>
          </a:p>
          <a:p>
            <a:pPr marL="355600" marR="263525" indent="-342900">
              <a:lnSpc>
                <a:spcPct val="100000"/>
              </a:lnSpc>
              <a:spcBef>
                <a:spcPts val="1200"/>
              </a:spcBef>
              <a:buBlip>
                <a:blip r:embed="rId4"/>
              </a:buBlip>
              <a:tabLst>
                <a:tab pos="329565" algn="l"/>
              </a:tabLst>
            </a:pPr>
            <a:r>
              <a:rPr lang="en-US" sz="2000" b="1" spc="-2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Unrivaled qualification guidelines </a:t>
            </a:r>
            <a:r>
              <a:rPr lang="en-US"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for membership and endorsement by an established SIOR member</a:t>
            </a:r>
          </a:p>
        </p:txBody>
      </p:sp>
      <p:sp>
        <p:nvSpPr>
          <p:cNvPr id="16" name="object 2">
            <a:extLst>
              <a:ext uri="{FF2B5EF4-FFF2-40B4-BE49-F238E27FC236}">
                <a16:creationId xmlns:a16="http://schemas.microsoft.com/office/drawing/2014/main" id="{9A18C004-CF4F-8645-9F46-AD4084AE9A6F}"/>
              </a:ext>
            </a:extLst>
          </p:cNvPr>
          <p:cNvSpPr txBox="1"/>
          <p:nvPr/>
        </p:nvSpPr>
        <p:spPr>
          <a:xfrm>
            <a:off x="596900" y="2578100"/>
            <a:ext cx="3901440" cy="1375633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12700" marR="5080">
              <a:lnSpc>
                <a:spcPts val="4800"/>
              </a:lnSpc>
              <a:spcBef>
                <a:spcPts val="1060"/>
              </a:spcBef>
            </a:pPr>
            <a:r>
              <a:rPr lang="en-US" sz="4800" b="1" spc="65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GREATER DISTINCTION </a:t>
            </a:r>
            <a:endParaRPr sz="4800" b="1" dirty="0">
              <a:solidFill>
                <a:srgbClr val="30384D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50842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71500" y="1676400"/>
            <a:ext cx="4457700" cy="124771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4800"/>
              </a:lnSpc>
              <a:spcBef>
                <a:spcPts val="100"/>
              </a:spcBef>
            </a:pPr>
            <a:r>
              <a:rPr lang="en-US" sz="4800" b="1" dirty="0">
                <a:solidFill>
                  <a:srgbClr val="30384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INCREASED OPPORTUNITIES</a:t>
            </a:r>
            <a:r>
              <a:rPr lang="en-US" sz="4800" b="1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sz="4800" b="1" dirty="0">
              <a:solidFill>
                <a:srgbClr val="30384D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Title Placeholder 2">
            <a:extLst>
              <a:ext uri="{FF2B5EF4-FFF2-40B4-BE49-F238E27FC236}">
                <a16:creationId xmlns:a16="http://schemas.microsoft.com/office/drawing/2014/main" id="{28956C20-0BCE-9943-A286-D42B07618552}"/>
              </a:ext>
            </a:extLst>
          </p:cNvPr>
          <p:cNvSpPr txBox="1">
            <a:spLocks/>
          </p:cNvSpPr>
          <p:nvPr/>
        </p:nvSpPr>
        <p:spPr>
          <a:xfrm>
            <a:off x="533400" y="457200"/>
            <a:ext cx="41148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600" kern="1200" cap="all" spc="190" baseline="0">
                <a:solidFill>
                  <a:srgbClr val="B2BCC5"/>
                </a:solidFill>
                <a:effectLst/>
                <a:latin typeface="DIN Next LT Pro Light" panose="020B0303020203050203" pitchFamily="34" charset="77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dirty="0">
                <a:latin typeface="Calibri Light" panose="020F0302020204030204" pitchFamily="34" charset="0"/>
              </a:rPr>
              <a:t>SIOR: What’s in it for you?</a:t>
            </a:r>
          </a:p>
        </p:txBody>
      </p:sp>
      <p:sp>
        <p:nvSpPr>
          <p:cNvPr id="16" name="object 4">
            <a:extLst>
              <a:ext uri="{FF2B5EF4-FFF2-40B4-BE49-F238E27FC236}">
                <a16:creationId xmlns:a16="http://schemas.microsoft.com/office/drawing/2014/main" id="{164B3846-E7FE-C74E-8E25-433F723FF583}"/>
              </a:ext>
            </a:extLst>
          </p:cNvPr>
          <p:cNvSpPr txBox="1"/>
          <p:nvPr/>
        </p:nvSpPr>
        <p:spPr>
          <a:xfrm>
            <a:off x="571500" y="2971800"/>
            <a:ext cx="4418588" cy="2346796"/>
          </a:xfrm>
          <a:prstGeom prst="rect">
            <a:avLst/>
          </a:prstGeom>
        </p:spPr>
        <p:txBody>
          <a:bodyPr vert="horz" wrap="square" lIns="0" tIns="165100" rIns="0" bIns="0" rtlCol="0">
            <a:spAutoFit/>
          </a:bodyPr>
          <a:lstStyle/>
          <a:p>
            <a:pPr marL="355600" indent="-342900">
              <a:spcBef>
                <a:spcPts val="1300"/>
              </a:spcBef>
              <a:buBlip>
                <a:blip r:embed="rId3"/>
              </a:buBlip>
              <a:tabLst>
                <a:tab pos="329565" algn="l"/>
              </a:tabLst>
            </a:pPr>
            <a:r>
              <a:rPr lang="en-US" sz="20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Engage and develop relationships with the industry’s most connected brokers</a:t>
            </a:r>
          </a:p>
          <a:p>
            <a:pPr marL="355600" indent="-342900">
              <a:spcBef>
                <a:spcPts val="1300"/>
              </a:spcBef>
              <a:buBlip>
                <a:blip r:embed="rId3"/>
              </a:buBlip>
              <a:tabLst>
                <a:tab pos="329565" algn="l"/>
              </a:tabLst>
            </a:pPr>
            <a:r>
              <a:rPr lang="en-US" sz="20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Work with clients and fellow brokers </a:t>
            </a:r>
            <a:br>
              <a:rPr lang="en-US" sz="20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20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who exclusively seek out SIORs</a:t>
            </a:r>
          </a:p>
          <a:p>
            <a:pPr marL="355600" indent="-342900">
              <a:spcBef>
                <a:spcPts val="1300"/>
              </a:spcBef>
              <a:buBlip>
                <a:blip r:embed="rId3"/>
              </a:buBlip>
              <a:tabLst>
                <a:tab pos="329565" algn="l"/>
              </a:tabLst>
            </a:pPr>
            <a:r>
              <a:rPr lang="en-US" sz="20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Instant elevation within the industry </a:t>
            </a:r>
            <a:br>
              <a:rPr lang="en-US" sz="20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20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and peer credibility </a:t>
            </a:r>
          </a:p>
        </p:txBody>
      </p:sp>
      <p:sp>
        <p:nvSpPr>
          <p:cNvPr id="13" name="object 21">
            <a:extLst>
              <a:ext uri="{FF2B5EF4-FFF2-40B4-BE49-F238E27FC236}">
                <a16:creationId xmlns:a16="http://schemas.microsoft.com/office/drawing/2014/main" id="{20F66BE9-38C2-8545-9E48-0D8B711852B7}"/>
              </a:ext>
            </a:extLst>
          </p:cNvPr>
          <p:cNvSpPr txBox="1"/>
          <p:nvPr/>
        </p:nvSpPr>
        <p:spPr>
          <a:xfrm>
            <a:off x="9753600" y="6096000"/>
            <a:ext cx="1823466" cy="370614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0"/>
              </a:spcBef>
              <a:tabLst>
                <a:tab pos="1978025" algn="l"/>
                <a:tab pos="10262870" algn="l"/>
                <a:tab pos="10390505" algn="l"/>
              </a:tabLst>
            </a:pPr>
            <a:r>
              <a:rPr sz="1200" b="1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fld id="{81D60167-4931-47E6-BA6A-407CBD079E47}" type="slidenum">
              <a:rPr sz="1200" b="1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12700" algn="r">
                <a:lnSpc>
                  <a:spcPct val="100000"/>
                </a:lnSpc>
                <a:spcBef>
                  <a:spcPts val="10"/>
                </a:spcBef>
                <a:tabLst>
                  <a:tab pos="1978025" algn="l"/>
                  <a:tab pos="10262870" algn="l"/>
                  <a:tab pos="10390505" algn="l"/>
                </a:tabLst>
              </a:pPr>
              <a:t>12</a:t>
            </a:fld>
            <a:endParaRPr sz="1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84FEAAC-70EA-2D42-B989-1C46691D6D3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38" t="432" r="12366" b="-432"/>
          <a:stretch/>
        </p:blipFill>
        <p:spPr>
          <a:xfrm>
            <a:off x="5486400" y="0"/>
            <a:ext cx="6766560" cy="6918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1460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C00FD1E-05CC-7348-9054-70B4B12D4D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1915133" y="990600"/>
            <a:ext cx="8361731" cy="2590800"/>
          </a:xfrm>
          <a:prstGeom prst="rect">
            <a:avLst/>
          </a:prstGeom>
        </p:spPr>
        <p:txBody>
          <a:bodyPr vert="horz" wrap="square" lIns="0" tIns="165100" rIns="0" bIns="0" rtlCol="0">
            <a:noAutofit/>
          </a:bodyPr>
          <a:lstStyle/>
          <a:p>
            <a:pPr marL="12700">
              <a:spcBef>
                <a:spcPts val="1300"/>
              </a:spcBef>
              <a:tabLst>
                <a:tab pos="329565" algn="l"/>
              </a:tabLst>
            </a:pPr>
            <a:r>
              <a:rPr lang="en-US" sz="2400" b="1" spc="-30" dirty="0">
                <a:solidFill>
                  <a:srgbClr val="FFFFFF"/>
                </a:solidFill>
                <a:latin typeface="Calibri" panose="020F0502020204030204" pitchFamily="34" charset="0"/>
                <a:cs typeface="Calibri Light" panose="020F0302020204030204" pitchFamily="34" charset="0"/>
              </a:rPr>
              <a:t>“</a:t>
            </a:r>
            <a:r>
              <a:rPr lang="en-US" sz="2400" b="1" spc="-3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SIOR has been invaluable in executing client assignments. SIOR is the first contact we make in every city we visit for local market expertise and insight.”</a:t>
            </a:r>
          </a:p>
          <a:p>
            <a:pPr marL="469900" lvl="1" indent="-128016">
              <a:spcBef>
                <a:spcPts val="1300"/>
              </a:spcBef>
              <a:tabLst>
                <a:tab pos="329565" algn="l"/>
              </a:tabLst>
            </a:pPr>
            <a:r>
              <a:rPr lang="en-US" sz="2000" spc="-3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- John Robbins, SIOR, FRICS</a:t>
            </a:r>
            <a:br>
              <a:rPr lang="en-US" sz="2000" spc="-30" dirty="0">
                <a:solidFill>
                  <a:srgbClr val="659DD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2000" spc="-30" dirty="0">
                <a:solidFill>
                  <a:srgbClr val="659DD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Carpenter/Robbins Commercial Real Estate, Inc., San Ramon, California</a:t>
            </a:r>
          </a:p>
          <a:p>
            <a:pPr marL="12700">
              <a:lnSpc>
                <a:spcPct val="100000"/>
              </a:lnSpc>
              <a:spcBef>
                <a:spcPts val="1300"/>
              </a:spcBef>
              <a:tabLst>
                <a:tab pos="329565" algn="l"/>
              </a:tabLst>
            </a:pPr>
            <a:endParaRPr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827764" y="6468125"/>
            <a:ext cx="23495" cy="22860"/>
          </a:xfrm>
          <a:custGeom>
            <a:avLst/>
            <a:gdLst/>
            <a:ahLst/>
            <a:cxnLst/>
            <a:rect l="l" t="t" r="r" b="b"/>
            <a:pathLst>
              <a:path w="23494" h="22860">
                <a:moveTo>
                  <a:pt x="17970" y="0"/>
                </a:moveTo>
                <a:lnTo>
                  <a:pt x="5118" y="0"/>
                </a:lnTo>
                <a:lnTo>
                  <a:pt x="0" y="4991"/>
                </a:lnTo>
                <a:lnTo>
                  <a:pt x="0" y="17399"/>
                </a:lnTo>
                <a:lnTo>
                  <a:pt x="5118" y="22390"/>
                </a:lnTo>
                <a:lnTo>
                  <a:pt x="17970" y="22390"/>
                </a:lnTo>
                <a:lnTo>
                  <a:pt x="20807" y="19596"/>
                </a:lnTo>
                <a:lnTo>
                  <a:pt x="6870" y="19596"/>
                </a:lnTo>
                <a:lnTo>
                  <a:pt x="3441" y="15900"/>
                </a:lnTo>
                <a:lnTo>
                  <a:pt x="3441" y="6553"/>
                </a:lnTo>
                <a:lnTo>
                  <a:pt x="6870" y="2794"/>
                </a:lnTo>
                <a:lnTo>
                  <a:pt x="20807" y="2794"/>
                </a:lnTo>
                <a:lnTo>
                  <a:pt x="17970" y="0"/>
                </a:lnTo>
                <a:close/>
              </a:path>
              <a:path w="23494" h="22860">
                <a:moveTo>
                  <a:pt x="20807" y="2794"/>
                </a:moveTo>
                <a:lnTo>
                  <a:pt x="16217" y="2794"/>
                </a:lnTo>
                <a:lnTo>
                  <a:pt x="19659" y="6553"/>
                </a:lnTo>
                <a:lnTo>
                  <a:pt x="19659" y="15900"/>
                </a:lnTo>
                <a:lnTo>
                  <a:pt x="16217" y="19596"/>
                </a:lnTo>
                <a:lnTo>
                  <a:pt x="20807" y="19596"/>
                </a:lnTo>
                <a:lnTo>
                  <a:pt x="23037" y="17399"/>
                </a:lnTo>
                <a:lnTo>
                  <a:pt x="23037" y="4991"/>
                </a:lnTo>
                <a:lnTo>
                  <a:pt x="20807" y="2794"/>
                </a:lnTo>
                <a:close/>
              </a:path>
              <a:path w="23494" h="22860">
                <a:moveTo>
                  <a:pt x="13817" y="5842"/>
                </a:moveTo>
                <a:lnTo>
                  <a:pt x="9334" y="5842"/>
                </a:lnTo>
                <a:lnTo>
                  <a:pt x="7658" y="6032"/>
                </a:lnTo>
                <a:lnTo>
                  <a:pt x="6934" y="6159"/>
                </a:lnTo>
                <a:lnTo>
                  <a:pt x="6934" y="16484"/>
                </a:lnTo>
                <a:lnTo>
                  <a:pt x="10121" y="16484"/>
                </a:lnTo>
                <a:lnTo>
                  <a:pt x="10121" y="12725"/>
                </a:lnTo>
                <a:lnTo>
                  <a:pt x="16198" y="12725"/>
                </a:lnTo>
                <a:lnTo>
                  <a:pt x="16154" y="12522"/>
                </a:lnTo>
                <a:lnTo>
                  <a:pt x="15506" y="11747"/>
                </a:lnTo>
                <a:lnTo>
                  <a:pt x="14338" y="11353"/>
                </a:lnTo>
                <a:lnTo>
                  <a:pt x="15760" y="10833"/>
                </a:lnTo>
                <a:lnTo>
                  <a:pt x="16036" y="10579"/>
                </a:lnTo>
                <a:lnTo>
                  <a:pt x="10248" y="10579"/>
                </a:lnTo>
                <a:lnTo>
                  <a:pt x="10248" y="8115"/>
                </a:lnTo>
                <a:lnTo>
                  <a:pt x="10502" y="8115"/>
                </a:lnTo>
                <a:lnTo>
                  <a:pt x="10896" y="8051"/>
                </a:lnTo>
                <a:lnTo>
                  <a:pt x="16738" y="8051"/>
                </a:lnTo>
                <a:lnTo>
                  <a:pt x="16738" y="7848"/>
                </a:lnTo>
                <a:lnTo>
                  <a:pt x="16281" y="7073"/>
                </a:lnTo>
                <a:lnTo>
                  <a:pt x="15526" y="6553"/>
                </a:lnTo>
                <a:lnTo>
                  <a:pt x="14859" y="6159"/>
                </a:lnTo>
                <a:lnTo>
                  <a:pt x="13817" y="5842"/>
                </a:lnTo>
                <a:close/>
              </a:path>
              <a:path w="23494" h="22860">
                <a:moveTo>
                  <a:pt x="16198" y="12725"/>
                </a:moveTo>
                <a:lnTo>
                  <a:pt x="12192" y="12725"/>
                </a:lnTo>
                <a:lnTo>
                  <a:pt x="12712" y="13246"/>
                </a:lnTo>
                <a:lnTo>
                  <a:pt x="13296" y="16090"/>
                </a:lnTo>
                <a:lnTo>
                  <a:pt x="13627" y="16484"/>
                </a:lnTo>
                <a:lnTo>
                  <a:pt x="17195" y="16484"/>
                </a:lnTo>
                <a:lnTo>
                  <a:pt x="16992" y="16090"/>
                </a:lnTo>
                <a:lnTo>
                  <a:pt x="16802" y="15506"/>
                </a:lnTo>
                <a:lnTo>
                  <a:pt x="16198" y="12725"/>
                </a:lnTo>
                <a:close/>
              </a:path>
              <a:path w="23494" h="22860">
                <a:moveTo>
                  <a:pt x="16738" y="8051"/>
                </a:moveTo>
                <a:lnTo>
                  <a:pt x="12395" y="8051"/>
                </a:lnTo>
                <a:lnTo>
                  <a:pt x="13106" y="8496"/>
                </a:lnTo>
                <a:lnTo>
                  <a:pt x="13106" y="10121"/>
                </a:lnTo>
                <a:lnTo>
                  <a:pt x="12331" y="10579"/>
                </a:lnTo>
                <a:lnTo>
                  <a:pt x="16036" y="10579"/>
                </a:lnTo>
                <a:lnTo>
                  <a:pt x="16738" y="9931"/>
                </a:lnTo>
                <a:lnTo>
                  <a:pt x="16738" y="8051"/>
                </a:lnTo>
                <a:close/>
              </a:path>
            </a:pathLst>
          </a:custGeom>
          <a:solidFill>
            <a:srgbClr val="32394E"/>
          </a:solidFill>
        </p:spPr>
        <p:txBody>
          <a:bodyPr wrap="square" lIns="0" tIns="0" rIns="0" bIns="0" rtlCol="0"/>
          <a:lstStyle/>
          <a:p>
            <a:endParaRPr b="1" dirty="0">
              <a:latin typeface="Calibri" panose="020F0502020204030204" pitchFamily="34" charset="0"/>
            </a:endParaRPr>
          </a:p>
        </p:txBody>
      </p: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D94A2D1D-26AE-314D-9336-A81D5B010E7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982" r="250" b="2684"/>
          <a:stretch/>
        </p:blipFill>
        <p:spPr>
          <a:xfrm>
            <a:off x="0" y="6035040"/>
            <a:ext cx="12161520" cy="640080"/>
          </a:xfrm>
          <a:prstGeom prst="rect">
            <a:avLst/>
          </a:prstGeom>
        </p:spPr>
      </p:pic>
      <p:sp>
        <p:nvSpPr>
          <p:cNvPr id="9" name="object 21">
            <a:extLst>
              <a:ext uri="{FF2B5EF4-FFF2-40B4-BE49-F238E27FC236}">
                <a16:creationId xmlns:a16="http://schemas.microsoft.com/office/drawing/2014/main" id="{ED4200A9-07A6-DF45-8490-9A28F503324F}"/>
              </a:ext>
            </a:extLst>
          </p:cNvPr>
          <p:cNvSpPr txBox="1"/>
          <p:nvPr/>
        </p:nvSpPr>
        <p:spPr>
          <a:xfrm>
            <a:off x="9753600" y="6096000"/>
            <a:ext cx="1823466" cy="370614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0"/>
              </a:spcBef>
              <a:tabLst>
                <a:tab pos="1978025" algn="l"/>
                <a:tab pos="10262870" algn="l"/>
                <a:tab pos="10390505" algn="l"/>
              </a:tabLst>
            </a:pPr>
            <a:r>
              <a:rPr sz="1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fld id="{81D60167-4931-47E6-BA6A-407CBD079E47}" type="slidenum">
              <a:rPr sz="1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12700" algn="r">
                <a:lnSpc>
                  <a:spcPct val="100000"/>
                </a:lnSpc>
                <a:spcBef>
                  <a:spcPts val="10"/>
                </a:spcBef>
                <a:tabLst>
                  <a:tab pos="1978025" algn="l"/>
                  <a:tab pos="10262870" algn="l"/>
                  <a:tab pos="10390505" algn="l"/>
                </a:tabLst>
              </a:pPr>
              <a:t>13</a:t>
            </a:fld>
            <a:endParaRPr sz="12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37159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71500" y="1566878"/>
            <a:ext cx="4457700" cy="12525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4800"/>
              </a:lnSpc>
              <a:spcBef>
                <a:spcPts val="100"/>
              </a:spcBef>
            </a:pPr>
            <a:r>
              <a:rPr lang="en-US" sz="4800" b="1" spc="85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PROFESSIONAL DEVELOPMENT </a:t>
            </a:r>
            <a:endParaRPr sz="4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Title Placeholder 2">
            <a:extLst>
              <a:ext uri="{FF2B5EF4-FFF2-40B4-BE49-F238E27FC236}">
                <a16:creationId xmlns:a16="http://schemas.microsoft.com/office/drawing/2014/main" id="{28956C20-0BCE-9943-A286-D42B07618552}"/>
              </a:ext>
            </a:extLst>
          </p:cNvPr>
          <p:cNvSpPr txBox="1">
            <a:spLocks/>
          </p:cNvSpPr>
          <p:nvPr/>
        </p:nvSpPr>
        <p:spPr>
          <a:xfrm>
            <a:off x="533400" y="457200"/>
            <a:ext cx="41148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600" kern="1200" cap="all" spc="190" baseline="0">
                <a:solidFill>
                  <a:srgbClr val="B2BCC5"/>
                </a:solidFill>
                <a:effectLst/>
                <a:latin typeface="DIN Next LT Pro Light" panose="020B0303020203050203" pitchFamily="34" charset="77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dirty="0">
                <a:latin typeface="Calibri Light" panose="020F0302020204030204" pitchFamily="34" charset="0"/>
              </a:rPr>
              <a:t>SIOR: What’s in it for you?</a:t>
            </a:r>
          </a:p>
        </p:txBody>
      </p:sp>
      <p:sp>
        <p:nvSpPr>
          <p:cNvPr id="16" name="object 4">
            <a:extLst>
              <a:ext uri="{FF2B5EF4-FFF2-40B4-BE49-F238E27FC236}">
                <a16:creationId xmlns:a16="http://schemas.microsoft.com/office/drawing/2014/main" id="{164B3846-E7FE-C74E-8E25-433F723FF583}"/>
              </a:ext>
            </a:extLst>
          </p:cNvPr>
          <p:cNvSpPr txBox="1"/>
          <p:nvPr/>
        </p:nvSpPr>
        <p:spPr>
          <a:xfrm>
            <a:off x="571500" y="2973677"/>
            <a:ext cx="4762500" cy="2433120"/>
          </a:xfrm>
          <a:prstGeom prst="rect">
            <a:avLst/>
          </a:prstGeom>
        </p:spPr>
        <p:txBody>
          <a:bodyPr vert="horz" wrap="square" lIns="0" tIns="165100" rIns="0" bIns="0" rtlCol="0">
            <a:spAutoFit/>
          </a:bodyPr>
          <a:lstStyle/>
          <a:p>
            <a:pPr marL="355600" indent="-342900">
              <a:spcBef>
                <a:spcPts val="1300"/>
              </a:spcBef>
              <a:buBlip>
                <a:blip r:embed="rId3"/>
              </a:buBlip>
              <a:tabLst>
                <a:tab pos="329565" algn="l"/>
              </a:tabLst>
            </a:pPr>
            <a:r>
              <a:rPr lang="en-US" sz="2000" b="1" spc="-3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Signature conferences </a:t>
            </a:r>
            <a:r>
              <a:rPr lang="en-US" sz="20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offer new relationships with thousands of CRE experts</a:t>
            </a:r>
          </a:p>
          <a:p>
            <a:pPr marL="355600" indent="-342900">
              <a:spcBef>
                <a:spcPts val="1300"/>
              </a:spcBef>
              <a:buBlip>
                <a:blip r:embed="rId3"/>
              </a:buBlip>
              <a:tabLst>
                <a:tab pos="329565" algn="l"/>
              </a:tabLst>
            </a:pPr>
            <a:r>
              <a:rPr lang="en-US" sz="2000" b="1" spc="-3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Access to thousands of members </a:t>
            </a:r>
            <a:r>
              <a:rPr lang="en-US" sz="20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for assistance and insights</a:t>
            </a:r>
          </a:p>
          <a:p>
            <a:pPr marL="355600" indent="-342900">
              <a:spcBef>
                <a:spcPts val="1300"/>
              </a:spcBef>
              <a:buBlip>
                <a:blip r:embed="rId3"/>
              </a:buBlip>
              <a:tabLst>
                <a:tab pos="329565" algn="l"/>
              </a:tabLst>
            </a:pPr>
            <a:r>
              <a:rPr lang="en-US" sz="2000" b="1" spc="-3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Local chapter programs </a:t>
            </a:r>
            <a:r>
              <a:rPr lang="en-US" sz="20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for ongoing </a:t>
            </a:r>
            <a:br>
              <a:rPr lang="en-US" sz="20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2000" spc="-3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peer support</a:t>
            </a:r>
          </a:p>
        </p:txBody>
      </p:sp>
      <p:sp>
        <p:nvSpPr>
          <p:cNvPr id="12" name="object 21">
            <a:extLst>
              <a:ext uri="{FF2B5EF4-FFF2-40B4-BE49-F238E27FC236}">
                <a16:creationId xmlns:a16="http://schemas.microsoft.com/office/drawing/2014/main" id="{B506DB53-582D-C748-94C9-E12924C016A5}"/>
              </a:ext>
            </a:extLst>
          </p:cNvPr>
          <p:cNvSpPr txBox="1"/>
          <p:nvPr/>
        </p:nvSpPr>
        <p:spPr>
          <a:xfrm>
            <a:off x="9753600" y="6096000"/>
            <a:ext cx="1823466" cy="370614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0"/>
              </a:spcBef>
              <a:tabLst>
                <a:tab pos="1978025" algn="l"/>
                <a:tab pos="10262870" algn="l"/>
                <a:tab pos="10390505" algn="l"/>
              </a:tabLst>
            </a:pPr>
            <a:r>
              <a:rPr sz="1200" b="1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fld id="{81D60167-4931-47E6-BA6A-407CBD079E47}" type="slidenum">
              <a:rPr sz="1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12700" algn="r">
                <a:lnSpc>
                  <a:spcPct val="100000"/>
                </a:lnSpc>
                <a:spcBef>
                  <a:spcPts val="10"/>
                </a:spcBef>
                <a:tabLst>
                  <a:tab pos="1978025" algn="l"/>
                  <a:tab pos="10262870" algn="l"/>
                  <a:tab pos="10390505" algn="l"/>
                </a:tabLst>
              </a:pPr>
              <a:t>14</a:t>
            </a:fld>
            <a:endParaRPr sz="12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EE9231B-FDE5-AB48-86C6-00FBDC8526E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82" r="19132"/>
          <a:stretch/>
        </p:blipFill>
        <p:spPr>
          <a:xfrm>
            <a:off x="6096000" y="-18517"/>
            <a:ext cx="6126480" cy="6895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150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53CDDCA-FA6D-BC4E-BFD4-E0B32D9BFA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1760131" y="990600"/>
            <a:ext cx="8603069" cy="2590800"/>
          </a:xfrm>
          <a:prstGeom prst="rect">
            <a:avLst/>
          </a:prstGeom>
        </p:spPr>
        <p:txBody>
          <a:bodyPr vert="horz" wrap="square" lIns="0" tIns="165100" rIns="0" bIns="0" rtlCol="0">
            <a:noAutofit/>
          </a:bodyPr>
          <a:lstStyle/>
          <a:p>
            <a:pPr marL="12700">
              <a:spcBef>
                <a:spcPts val="1500"/>
              </a:spcBef>
              <a:tabLst>
                <a:tab pos="329565" algn="l"/>
              </a:tabLst>
            </a:pPr>
            <a:r>
              <a:rPr lang="en-US" sz="2400" b="1" spc="-3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“You can send out all the Tweets, Blogs, </a:t>
            </a:r>
            <a:r>
              <a:rPr lang="en-US" sz="2400" b="1" spc="-30" dirty="0" err="1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LinkedIns</a:t>
            </a:r>
            <a:r>
              <a:rPr lang="en-US" sz="2400" b="1" spc="-3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email blasts and text messages that you want but one handshake at a conference will cement a relationship for life.”</a:t>
            </a:r>
          </a:p>
          <a:p>
            <a:pPr marL="585216" lvl="1" indent="-118872">
              <a:spcBef>
                <a:spcPts val="1300"/>
              </a:spcBef>
              <a:tabLst>
                <a:tab pos="329565" algn="l"/>
              </a:tabLst>
            </a:pPr>
            <a:r>
              <a:rPr lang="en-US" sz="2000" spc="-3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- Doug </a:t>
            </a:r>
            <a:r>
              <a:rPr lang="en-US" sz="2000" spc="-30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Brockhouse</a:t>
            </a:r>
            <a:r>
              <a:rPr lang="en-US" sz="2000" spc="-3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SIOR, CCIM</a:t>
            </a:r>
            <a:br>
              <a:rPr lang="en-US" sz="2000" spc="-30" dirty="0">
                <a:solidFill>
                  <a:srgbClr val="659DD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2000" spc="-30" dirty="0">
                <a:solidFill>
                  <a:srgbClr val="659DD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Bender Commercial Real Estate Services, Sioux Falls, South Dakota</a:t>
            </a:r>
          </a:p>
          <a:p>
            <a:pPr marL="12700">
              <a:lnSpc>
                <a:spcPct val="100000"/>
              </a:lnSpc>
              <a:spcBef>
                <a:spcPts val="1300"/>
              </a:spcBef>
              <a:tabLst>
                <a:tab pos="329565" algn="l"/>
              </a:tabLst>
            </a:pPr>
            <a:endParaRPr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827764" y="6468125"/>
            <a:ext cx="23495" cy="22860"/>
          </a:xfrm>
          <a:custGeom>
            <a:avLst/>
            <a:gdLst/>
            <a:ahLst/>
            <a:cxnLst/>
            <a:rect l="l" t="t" r="r" b="b"/>
            <a:pathLst>
              <a:path w="23494" h="22860">
                <a:moveTo>
                  <a:pt x="17970" y="0"/>
                </a:moveTo>
                <a:lnTo>
                  <a:pt x="5118" y="0"/>
                </a:lnTo>
                <a:lnTo>
                  <a:pt x="0" y="4991"/>
                </a:lnTo>
                <a:lnTo>
                  <a:pt x="0" y="17399"/>
                </a:lnTo>
                <a:lnTo>
                  <a:pt x="5118" y="22390"/>
                </a:lnTo>
                <a:lnTo>
                  <a:pt x="17970" y="22390"/>
                </a:lnTo>
                <a:lnTo>
                  <a:pt x="20807" y="19596"/>
                </a:lnTo>
                <a:lnTo>
                  <a:pt x="6870" y="19596"/>
                </a:lnTo>
                <a:lnTo>
                  <a:pt x="3441" y="15900"/>
                </a:lnTo>
                <a:lnTo>
                  <a:pt x="3441" y="6553"/>
                </a:lnTo>
                <a:lnTo>
                  <a:pt x="6870" y="2794"/>
                </a:lnTo>
                <a:lnTo>
                  <a:pt x="20807" y="2794"/>
                </a:lnTo>
                <a:lnTo>
                  <a:pt x="17970" y="0"/>
                </a:lnTo>
                <a:close/>
              </a:path>
              <a:path w="23494" h="22860">
                <a:moveTo>
                  <a:pt x="20807" y="2794"/>
                </a:moveTo>
                <a:lnTo>
                  <a:pt x="16217" y="2794"/>
                </a:lnTo>
                <a:lnTo>
                  <a:pt x="19659" y="6553"/>
                </a:lnTo>
                <a:lnTo>
                  <a:pt x="19659" y="15900"/>
                </a:lnTo>
                <a:lnTo>
                  <a:pt x="16217" y="19596"/>
                </a:lnTo>
                <a:lnTo>
                  <a:pt x="20807" y="19596"/>
                </a:lnTo>
                <a:lnTo>
                  <a:pt x="23037" y="17399"/>
                </a:lnTo>
                <a:lnTo>
                  <a:pt x="23037" y="4991"/>
                </a:lnTo>
                <a:lnTo>
                  <a:pt x="20807" y="2794"/>
                </a:lnTo>
                <a:close/>
              </a:path>
              <a:path w="23494" h="22860">
                <a:moveTo>
                  <a:pt x="13817" y="5842"/>
                </a:moveTo>
                <a:lnTo>
                  <a:pt x="9334" y="5842"/>
                </a:lnTo>
                <a:lnTo>
                  <a:pt x="7658" y="6032"/>
                </a:lnTo>
                <a:lnTo>
                  <a:pt x="6934" y="6159"/>
                </a:lnTo>
                <a:lnTo>
                  <a:pt x="6934" y="16484"/>
                </a:lnTo>
                <a:lnTo>
                  <a:pt x="10121" y="16484"/>
                </a:lnTo>
                <a:lnTo>
                  <a:pt x="10121" y="12725"/>
                </a:lnTo>
                <a:lnTo>
                  <a:pt x="16198" y="12725"/>
                </a:lnTo>
                <a:lnTo>
                  <a:pt x="16154" y="12522"/>
                </a:lnTo>
                <a:lnTo>
                  <a:pt x="15506" y="11747"/>
                </a:lnTo>
                <a:lnTo>
                  <a:pt x="14338" y="11353"/>
                </a:lnTo>
                <a:lnTo>
                  <a:pt x="15760" y="10833"/>
                </a:lnTo>
                <a:lnTo>
                  <a:pt x="16036" y="10579"/>
                </a:lnTo>
                <a:lnTo>
                  <a:pt x="10248" y="10579"/>
                </a:lnTo>
                <a:lnTo>
                  <a:pt x="10248" y="8115"/>
                </a:lnTo>
                <a:lnTo>
                  <a:pt x="10502" y="8115"/>
                </a:lnTo>
                <a:lnTo>
                  <a:pt x="10896" y="8051"/>
                </a:lnTo>
                <a:lnTo>
                  <a:pt x="16738" y="8051"/>
                </a:lnTo>
                <a:lnTo>
                  <a:pt x="16738" y="7848"/>
                </a:lnTo>
                <a:lnTo>
                  <a:pt x="16281" y="7073"/>
                </a:lnTo>
                <a:lnTo>
                  <a:pt x="15526" y="6553"/>
                </a:lnTo>
                <a:lnTo>
                  <a:pt x="14859" y="6159"/>
                </a:lnTo>
                <a:lnTo>
                  <a:pt x="13817" y="5842"/>
                </a:lnTo>
                <a:close/>
              </a:path>
              <a:path w="23494" h="22860">
                <a:moveTo>
                  <a:pt x="16198" y="12725"/>
                </a:moveTo>
                <a:lnTo>
                  <a:pt x="12192" y="12725"/>
                </a:lnTo>
                <a:lnTo>
                  <a:pt x="12712" y="13246"/>
                </a:lnTo>
                <a:lnTo>
                  <a:pt x="13296" y="16090"/>
                </a:lnTo>
                <a:lnTo>
                  <a:pt x="13627" y="16484"/>
                </a:lnTo>
                <a:lnTo>
                  <a:pt x="17195" y="16484"/>
                </a:lnTo>
                <a:lnTo>
                  <a:pt x="16992" y="16090"/>
                </a:lnTo>
                <a:lnTo>
                  <a:pt x="16802" y="15506"/>
                </a:lnTo>
                <a:lnTo>
                  <a:pt x="16198" y="12725"/>
                </a:lnTo>
                <a:close/>
              </a:path>
              <a:path w="23494" h="22860">
                <a:moveTo>
                  <a:pt x="16738" y="8051"/>
                </a:moveTo>
                <a:lnTo>
                  <a:pt x="12395" y="8051"/>
                </a:lnTo>
                <a:lnTo>
                  <a:pt x="13106" y="8496"/>
                </a:lnTo>
                <a:lnTo>
                  <a:pt x="13106" y="10121"/>
                </a:lnTo>
                <a:lnTo>
                  <a:pt x="12331" y="10579"/>
                </a:lnTo>
                <a:lnTo>
                  <a:pt x="16036" y="10579"/>
                </a:lnTo>
                <a:lnTo>
                  <a:pt x="16738" y="9931"/>
                </a:lnTo>
                <a:lnTo>
                  <a:pt x="16738" y="8051"/>
                </a:lnTo>
                <a:close/>
              </a:path>
            </a:pathLst>
          </a:custGeom>
          <a:solidFill>
            <a:srgbClr val="32394E"/>
          </a:solidFill>
        </p:spPr>
        <p:txBody>
          <a:bodyPr wrap="square" lIns="0" tIns="0" rIns="0" bIns="0" rtlCol="0"/>
          <a:lstStyle/>
          <a:p>
            <a:endParaRPr b="1" dirty="0">
              <a:latin typeface="Calibri" panose="020F0502020204030204" pitchFamily="34" charset="0"/>
            </a:endParaRPr>
          </a:p>
        </p:txBody>
      </p: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FF32466A-311C-9E49-A157-C44C316A26E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982" r="250" b="2684"/>
          <a:stretch/>
        </p:blipFill>
        <p:spPr>
          <a:xfrm>
            <a:off x="0" y="6035040"/>
            <a:ext cx="12161520" cy="640080"/>
          </a:xfrm>
          <a:prstGeom prst="rect">
            <a:avLst/>
          </a:prstGeom>
        </p:spPr>
      </p:pic>
      <p:sp>
        <p:nvSpPr>
          <p:cNvPr id="9" name="object 21">
            <a:extLst>
              <a:ext uri="{FF2B5EF4-FFF2-40B4-BE49-F238E27FC236}">
                <a16:creationId xmlns:a16="http://schemas.microsoft.com/office/drawing/2014/main" id="{624EC9F2-7DB5-E64E-AA87-54093BEB57F3}"/>
              </a:ext>
            </a:extLst>
          </p:cNvPr>
          <p:cNvSpPr txBox="1"/>
          <p:nvPr/>
        </p:nvSpPr>
        <p:spPr>
          <a:xfrm>
            <a:off x="9753600" y="6096000"/>
            <a:ext cx="1823466" cy="370614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0"/>
              </a:spcBef>
              <a:tabLst>
                <a:tab pos="1978025" algn="l"/>
                <a:tab pos="10262870" algn="l"/>
                <a:tab pos="10390505" algn="l"/>
              </a:tabLst>
            </a:pPr>
            <a:r>
              <a:rPr sz="1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fld id="{81D60167-4931-47E6-BA6A-407CBD079E47}" type="slidenum">
              <a:rPr sz="1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12700" algn="r">
                <a:lnSpc>
                  <a:spcPct val="100000"/>
                </a:lnSpc>
                <a:spcBef>
                  <a:spcPts val="10"/>
                </a:spcBef>
                <a:tabLst>
                  <a:tab pos="1978025" algn="l"/>
                  <a:tab pos="10262870" algn="l"/>
                  <a:tab pos="10390505" algn="l"/>
                </a:tabLst>
              </a:pPr>
              <a:t>15</a:t>
            </a:fld>
            <a:endParaRPr sz="12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3064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0AE824D-84D2-4D43-BD10-22BB1DC4F3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251933" cy="6858000"/>
          </a:xfrm>
          <a:prstGeom prst="rect">
            <a:avLst/>
          </a:prstGeom>
        </p:spPr>
      </p:pic>
      <p:pic>
        <p:nvPicPr>
          <p:cNvPr id="14" name="Picture 13" descr="A tall building in a dark room&#10;&#10;Description automatically generated">
            <a:extLst>
              <a:ext uri="{FF2B5EF4-FFF2-40B4-BE49-F238E27FC236}">
                <a16:creationId xmlns:a16="http://schemas.microsoft.com/office/drawing/2014/main" id="{CC52BA2C-D103-1B46-BDFC-579FCF5E68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13" y="0"/>
            <a:ext cx="12185904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594A53E-1755-0742-B01A-07270593AF35}"/>
              </a:ext>
            </a:extLst>
          </p:cNvPr>
          <p:cNvSpPr txBox="1"/>
          <p:nvPr/>
        </p:nvSpPr>
        <p:spPr>
          <a:xfrm>
            <a:off x="685800" y="2854425"/>
            <a:ext cx="7696200" cy="1332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sz="4800" b="1" spc="250" dirty="0">
                <a:solidFill>
                  <a:srgbClr val="659CD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YOUR</a:t>
            </a:r>
            <a:r>
              <a:rPr lang="en-US" sz="4800" b="1" spc="-150" dirty="0">
                <a:solidFill>
                  <a:srgbClr val="659CD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800" b="1" spc="25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PATH</a:t>
            </a:r>
            <a:br>
              <a:rPr lang="en-US" sz="4800" b="1" spc="25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4800" b="1" spc="25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TO MEMBERSHIP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63C5F8B-435D-2242-A7C2-9993B16114A7}"/>
              </a:ext>
            </a:extLst>
          </p:cNvPr>
          <p:cNvCxnSpPr>
            <a:cxnSpLocks/>
          </p:cNvCxnSpPr>
          <p:nvPr/>
        </p:nvCxnSpPr>
        <p:spPr>
          <a:xfrm>
            <a:off x="2514600" y="2468880"/>
            <a:ext cx="457200" cy="0"/>
          </a:xfrm>
          <a:prstGeom prst="line">
            <a:avLst/>
          </a:prstGeom>
          <a:ln w="25400">
            <a:solidFill>
              <a:srgbClr val="659C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34AF5A8-6F8D-A349-808F-739BF1FC5C63}"/>
              </a:ext>
            </a:extLst>
          </p:cNvPr>
          <p:cNvCxnSpPr>
            <a:cxnSpLocks/>
          </p:cNvCxnSpPr>
          <p:nvPr/>
        </p:nvCxnSpPr>
        <p:spPr>
          <a:xfrm>
            <a:off x="2514600" y="4419600"/>
            <a:ext cx="457200" cy="0"/>
          </a:xfrm>
          <a:prstGeom prst="line">
            <a:avLst/>
          </a:prstGeom>
          <a:ln w="25400">
            <a:solidFill>
              <a:srgbClr val="659C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04059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827764" y="6468125"/>
            <a:ext cx="23495" cy="22860"/>
          </a:xfrm>
          <a:custGeom>
            <a:avLst/>
            <a:gdLst/>
            <a:ahLst/>
            <a:cxnLst/>
            <a:rect l="l" t="t" r="r" b="b"/>
            <a:pathLst>
              <a:path w="23494" h="22860">
                <a:moveTo>
                  <a:pt x="17970" y="0"/>
                </a:moveTo>
                <a:lnTo>
                  <a:pt x="5118" y="0"/>
                </a:lnTo>
                <a:lnTo>
                  <a:pt x="0" y="4991"/>
                </a:lnTo>
                <a:lnTo>
                  <a:pt x="0" y="17399"/>
                </a:lnTo>
                <a:lnTo>
                  <a:pt x="5118" y="22390"/>
                </a:lnTo>
                <a:lnTo>
                  <a:pt x="17970" y="22390"/>
                </a:lnTo>
                <a:lnTo>
                  <a:pt x="20807" y="19596"/>
                </a:lnTo>
                <a:lnTo>
                  <a:pt x="6870" y="19596"/>
                </a:lnTo>
                <a:lnTo>
                  <a:pt x="3441" y="15900"/>
                </a:lnTo>
                <a:lnTo>
                  <a:pt x="3441" y="6553"/>
                </a:lnTo>
                <a:lnTo>
                  <a:pt x="6870" y="2794"/>
                </a:lnTo>
                <a:lnTo>
                  <a:pt x="20807" y="2794"/>
                </a:lnTo>
                <a:lnTo>
                  <a:pt x="17970" y="0"/>
                </a:lnTo>
                <a:close/>
              </a:path>
              <a:path w="23494" h="22860">
                <a:moveTo>
                  <a:pt x="20807" y="2794"/>
                </a:moveTo>
                <a:lnTo>
                  <a:pt x="16217" y="2794"/>
                </a:lnTo>
                <a:lnTo>
                  <a:pt x="19659" y="6553"/>
                </a:lnTo>
                <a:lnTo>
                  <a:pt x="19659" y="15900"/>
                </a:lnTo>
                <a:lnTo>
                  <a:pt x="16217" y="19596"/>
                </a:lnTo>
                <a:lnTo>
                  <a:pt x="20807" y="19596"/>
                </a:lnTo>
                <a:lnTo>
                  <a:pt x="23037" y="17399"/>
                </a:lnTo>
                <a:lnTo>
                  <a:pt x="23037" y="4991"/>
                </a:lnTo>
                <a:lnTo>
                  <a:pt x="20807" y="2794"/>
                </a:lnTo>
                <a:close/>
              </a:path>
              <a:path w="23494" h="22860">
                <a:moveTo>
                  <a:pt x="13817" y="5842"/>
                </a:moveTo>
                <a:lnTo>
                  <a:pt x="9334" y="5842"/>
                </a:lnTo>
                <a:lnTo>
                  <a:pt x="7658" y="6032"/>
                </a:lnTo>
                <a:lnTo>
                  <a:pt x="6934" y="6159"/>
                </a:lnTo>
                <a:lnTo>
                  <a:pt x="6934" y="16484"/>
                </a:lnTo>
                <a:lnTo>
                  <a:pt x="10121" y="16484"/>
                </a:lnTo>
                <a:lnTo>
                  <a:pt x="10121" y="12725"/>
                </a:lnTo>
                <a:lnTo>
                  <a:pt x="16198" y="12725"/>
                </a:lnTo>
                <a:lnTo>
                  <a:pt x="16154" y="12522"/>
                </a:lnTo>
                <a:lnTo>
                  <a:pt x="15506" y="11747"/>
                </a:lnTo>
                <a:lnTo>
                  <a:pt x="14338" y="11353"/>
                </a:lnTo>
                <a:lnTo>
                  <a:pt x="15760" y="10833"/>
                </a:lnTo>
                <a:lnTo>
                  <a:pt x="16036" y="10579"/>
                </a:lnTo>
                <a:lnTo>
                  <a:pt x="10248" y="10579"/>
                </a:lnTo>
                <a:lnTo>
                  <a:pt x="10248" y="8115"/>
                </a:lnTo>
                <a:lnTo>
                  <a:pt x="10502" y="8115"/>
                </a:lnTo>
                <a:lnTo>
                  <a:pt x="10896" y="8051"/>
                </a:lnTo>
                <a:lnTo>
                  <a:pt x="16738" y="8051"/>
                </a:lnTo>
                <a:lnTo>
                  <a:pt x="16738" y="7848"/>
                </a:lnTo>
                <a:lnTo>
                  <a:pt x="16281" y="7073"/>
                </a:lnTo>
                <a:lnTo>
                  <a:pt x="15526" y="6553"/>
                </a:lnTo>
                <a:lnTo>
                  <a:pt x="14859" y="6159"/>
                </a:lnTo>
                <a:lnTo>
                  <a:pt x="13817" y="5842"/>
                </a:lnTo>
                <a:close/>
              </a:path>
              <a:path w="23494" h="22860">
                <a:moveTo>
                  <a:pt x="16198" y="12725"/>
                </a:moveTo>
                <a:lnTo>
                  <a:pt x="12192" y="12725"/>
                </a:lnTo>
                <a:lnTo>
                  <a:pt x="12712" y="13246"/>
                </a:lnTo>
                <a:lnTo>
                  <a:pt x="13296" y="16090"/>
                </a:lnTo>
                <a:lnTo>
                  <a:pt x="13627" y="16484"/>
                </a:lnTo>
                <a:lnTo>
                  <a:pt x="17195" y="16484"/>
                </a:lnTo>
                <a:lnTo>
                  <a:pt x="16992" y="16090"/>
                </a:lnTo>
                <a:lnTo>
                  <a:pt x="16802" y="15506"/>
                </a:lnTo>
                <a:lnTo>
                  <a:pt x="16198" y="12725"/>
                </a:lnTo>
                <a:close/>
              </a:path>
              <a:path w="23494" h="22860">
                <a:moveTo>
                  <a:pt x="16738" y="8051"/>
                </a:moveTo>
                <a:lnTo>
                  <a:pt x="12395" y="8051"/>
                </a:lnTo>
                <a:lnTo>
                  <a:pt x="13106" y="8496"/>
                </a:lnTo>
                <a:lnTo>
                  <a:pt x="13106" y="10121"/>
                </a:lnTo>
                <a:lnTo>
                  <a:pt x="12331" y="10579"/>
                </a:lnTo>
                <a:lnTo>
                  <a:pt x="16036" y="10579"/>
                </a:lnTo>
                <a:lnTo>
                  <a:pt x="16738" y="9931"/>
                </a:lnTo>
                <a:lnTo>
                  <a:pt x="16738" y="8051"/>
                </a:lnTo>
                <a:close/>
              </a:path>
            </a:pathLst>
          </a:custGeom>
          <a:solidFill>
            <a:srgbClr val="32394E"/>
          </a:solidFill>
        </p:spPr>
        <p:txBody>
          <a:bodyPr wrap="square" lIns="0" tIns="0" rIns="0" bIns="0" rtlCol="0"/>
          <a:lstStyle/>
          <a:p>
            <a:endParaRPr b="1" dirty="0">
              <a:latin typeface="Calibri" panose="020F0502020204030204" pitchFamily="34" charset="0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5799772" y="5887249"/>
            <a:ext cx="136550" cy="1581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b="1" dirty="0">
              <a:latin typeface="Calibri" panose="020F0502020204030204" pitchFamily="34" charset="0"/>
            </a:endParaRPr>
          </a:p>
        </p:txBody>
      </p:sp>
      <p:sp>
        <p:nvSpPr>
          <p:cNvPr id="79" name="object 21">
            <a:extLst>
              <a:ext uri="{FF2B5EF4-FFF2-40B4-BE49-F238E27FC236}">
                <a16:creationId xmlns:a16="http://schemas.microsoft.com/office/drawing/2014/main" id="{7175B51B-3FF8-4143-8F20-B67C18080BF8}"/>
              </a:ext>
            </a:extLst>
          </p:cNvPr>
          <p:cNvSpPr txBox="1"/>
          <p:nvPr/>
        </p:nvSpPr>
        <p:spPr>
          <a:xfrm>
            <a:off x="9753600" y="6096000"/>
            <a:ext cx="1823466" cy="370614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0"/>
              </a:spcBef>
              <a:tabLst>
                <a:tab pos="1978025" algn="l"/>
                <a:tab pos="10262870" algn="l"/>
                <a:tab pos="10390505" algn="l"/>
              </a:tabLst>
            </a:pPr>
            <a:r>
              <a:rPr sz="1200" b="1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fld id="{81D60167-4931-47E6-BA6A-407CBD079E47}" type="slidenum">
              <a:rPr sz="1200" b="1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12700" algn="r">
                <a:lnSpc>
                  <a:spcPct val="100000"/>
                </a:lnSpc>
                <a:spcBef>
                  <a:spcPts val="10"/>
                </a:spcBef>
                <a:tabLst>
                  <a:tab pos="1978025" algn="l"/>
                  <a:tab pos="10262870" algn="l"/>
                  <a:tab pos="10390505" algn="l"/>
                </a:tabLst>
              </a:pPr>
              <a:t>17</a:t>
            </a:fld>
            <a:endParaRPr sz="1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itle Placeholder 2">
            <a:extLst>
              <a:ext uri="{FF2B5EF4-FFF2-40B4-BE49-F238E27FC236}">
                <a16:creationId xmlns:a16="http://schemas.microsoft.com/office/drawing/2014/main" id="{5A852624-F273-9544-8D42-900E73E75CF4}"/>
              </a:ext>
            </a:extLst>
          </p:cNvPr>
          <p:cNvSpPr txBox="1">
            <a:spLocks/>
          </p:cNvSpPr>
          <p:nvPr/>
        </p:nvSpPr>
        <p:spPr>
          <a:xfrm>
            <a:off x="533400" y="457200"/>
            <a:ext cx="41148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600" kern="1200" cap="all" spc="190" baseline="0">
                <a:solidFill>
                  <a:srgbClr val="B2BCC5"/>
                </a:solidFill>
                <a:effectLst/>
                <a:latin typeface="DIN Next LT Pro Light" panose="020B0303020203050203" pitchFamily="34" charset="77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dirty="0">
                <a:latin typeface="Calibri Light" panose="020F0302020204030204" pitchFamily="34" charset="0"/>
              </a:rPr>
              <a:t>Your path to membership</a:t>
            </a:r>
          </a:p>
        </p:txBody>
      </p:sp>
      <p:sp>
        <p:nvSpPr>
          <p:cNvPr id="14" name="object 4">
            <a:extLst>
              <a:ext uri="{FF2B5EF4-FFF2-40B4-BE49-F238E27FC236}">
                <a16:creationId xmlns:a16="http://schemas.microsoft.com/office/drawing/2014/main" id="{2B38F061-A6C8-CA4E-9068-8261D0EC554B}"/>
              </a:ext>
            </a:extLst>
          </p:cNvPr>
          <p:cNvSpPr txBox="1"/>
          <p:nvPr/>
        </p:nvSpPr>
        <p:spPr>
          <a:xfrm>
            <a:off x="6858000" y="1879843"/>
            <a:ext cx="3810000" cy="339836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63525">
              <a:lnSpc>
                <a:spcPct val="100000"/>
              </a:lnSpc>
              <a:spcBef>
                <a:spcPts val="1200"/>
              </a:spcBef>
              <a:tabLst>
                <a:tab pos="329565" algn="l"/>
              </a:tabLst>
            </a:pPr>
            <a:r>
              <a:rPr lang="en-US" sz="2000" b="1" spc="-2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Membership Associate: </a:t>
            </a:r>
            <a:r>
              <a:rPr lang="en-US"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 natural first step for successful up-and-coming brokers who aim to earn the SIOR designation in the next six years.</a:t>
            </a:r>
          </a:p>
          <a:p>
            <a:pPr marL="12700" marR="263525">
              <a:lnSpc>
                <a:spcPct val="200000"/>
              </a:lnSpc>
              <a:spcBef>
                <a:spcPts val="1200"/>
              </a:spcBef>
              <a:tabLst>
                <a:tab pos="329565" algn="l"/>
              </a:tabLst>
            </a:pPr>
            <a:endParaRPr lang="en-US" sz="2000" spc="-20" dirty="0">
              <a:solidFill>
                <a:srgbClr val="30384D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12700" marR="263525">
              <a:lnSpc>
                <a:spcPct val="100000"/>
              </a:lnSpc>
              <a:spcBef>
                <a:spcPts val="1200"/>
              </a:spcBef>
              <a:tabLst>
                <a:tab pos="329565" algn="l"/>
              </a:tabLst>
            </a:pPr>
            <a:r>
              <a:rPr lang="en-US" sz="2000" b="1" spc="-2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Designation: </a:t>
            </a:r>
            <a:r>
              <a:rPr lang="en-US"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Achieve the highest level of success while adhering to the rigorous standards.</a:t>
            </a:r>
            <a:endParaRPr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6" name="object 2">
            <a:extLst>
              <a:ext uri="{FF2B5EF4-FFF2-40B4-BE49-F238E27FC236}">
                <a16:creationId xmlns:a16="http://schemas.microsoft.com/office/drawing/2014/main" id="{9A18C004-CF4F-8645-9F46-AD4084AE9A6F}"/>
              </a:ext>
            </a:extLst>
          </p:cNvPr>
          <p:cNvSpPr txBox="1"/>
          <p:nvPr/>
        </p:nvSpPr>
        <p:spPr>
          <a:xfrm>
            <a:off x="596900" y="2422314"/>
            <a:ext cx="4051300" cy="2013372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12700" marR="5080">
              <a:lnSpc>
                <a:spcPts val="4800"/>
              </a:lnSpc>
              <a:spcBef>
                <a:spcPts val="1060"/>
              </a:spcBef>
            </a:pPr>
            <a:r>
              <a:rPr lang="en-US" sz="4800" b="1" spc="65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PATH THAT’S RIGHT FOR YOU</a:t>
            </a:r>
            <a:endParaRPr sz="4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BA7CBF-54BC-5D40-B9EB-3C2CC93515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5600" y="1362456"/>
            <a:ext cx="1169552" cy="36933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EF92ABF-7E02-794C-82A9-E76717BB938F}"/>
              </a:ext>
            </a:extLst>
          </p:cNvPr>
          <p:cNvSpPr/>
          <p:nvPr/>
        </p:nvSpPr>
        <p:spPr>
          <a:xfrm>
            <a:off x="6770928" y="1383844"/>
            <a:ext cx="9255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>
              <a:spcBef>
                <a:spcPts val="1125"/>
              </a:spcBef>
              <a:tabLst>
                <a:tab pos="329565" algn="l"/>
              </a:tabLst>
            </a:pPr>
            <a:r>
              <a:rPr lang="en-US" b="1" spc="9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PATH 1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75F48C4-483A-AD4F-B1E8-5202A38C7B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5600" y="3794760"/>
            <a:ext cx="1169552" cy="369332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F7F042EC-8547-EE44-9491-B3BAEEAFDB1F}"/>
              </a:ext>
            </a:extLst>
          </p:cNvPr>
          <p:cNvSpPr/>
          <p:nvPr/>
        </p:nvSpPr>
        <p:spPr>
          <a:xfrm>
            <a:off x="6770928" y="3822244"/>
            <a:ext cx="9255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>
              <a:spcBef>
                <a:spcPts val="1125"/>
              </a:spcBef>
              <a:tabLst>
                <a:tab pos="329565" algn="l"/>
              </a:tabLst>
            </a:pPr>
            <a:r>
              <a:rPr lang="en-US" b="1" spc="9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PATH 1</a:t>
            </a:r>
          </a:p>
        </p:txBody>
      </p:sp>
    </p:spTree>
    <p:extLst>
      <p:ext uri="{BB962C8B-B14F-4D97-AF65-F5344CB8AC3E}">
        <p14:creationId xmlns:p14="http://schemas.microsoft.com/office/powerpoint/2010/main" val="12066464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in a suit standing in front of a building&#10;&#10;Description automatically generated">
            <a:extLst>
              <a:ext uri="{FF2B5EF4-FFF2-40B4-BE49-F238E27FC236}">
                <a16:creationId xmlns:a16="http://schemas.microsoft.com/office/drawing/2014/main" id="{DF6F6842-44A6-A543-A74F-499298ED28C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73" r="-34873"/>
          <a:stretch/>
        </p:blipFill>
        <p:spPr>
          <a:xfrm>
            <a:off x="0" y="0"/>
            <a:ext cx="10855791" cy="6858000"/>
          </a:xfrm>
          <a:prstGeom prst="rect">
            <a:avLst/>
          </a:prstGeom>
        </p:spPr>
      </p:pic>
      <p:pic>
        <p:nvPicPr>
          <p:cNvPr id="20" name="Picture 19" descr="A person wearing a suit and tie&#10;&#10;Description automatically generated">
            <a:extLst>
              <a:ext uri="{FF2B5EF4-FFF2-40B4-BE49-F238E27FC236}">
                <a16:creationId xmlns:a16="http://schemas.microsoft.com/office/drawing/2014/main" id="{77E1A6C2-B46D-7640-A00A-006AB9FDE94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0" t="1" r="50845" b="14499"/>
          <a:stretch/>
        </p:blipFill>
        <p:spPr>
          <a:xfrm>
            <a:off x="6309360" y="3265890"/>
            <a:ext cx="5669280" cy="2665902"/>
          </a:xfrm>
          <a:prstGeom prst="rect">
            <a:avLst/>
          </a:prstGeom>
          <a:effectLst>
            <a:softEdge rad="292100"/>
          </a:effectLst>
        </p:spPr>
      </p:pic>
      <p:pic>
        <p:nvPicPr>
          <p:cNvPr id="11" name="Picture 10" descr="A person wearing a suit and tie&#10;&#10;Description automatically generated">
            <a:extLst>
              <a:ext uri="{FF2B5EF4-FFF2-40B4-BE49-F238E27FC236}">
                <a16:creationId xmlns:a16="http://schemas.microsoft.com/office/drawing/2014/main" id="{830288BB-58B3-8A40-AA2E-3E2B4D81264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" t="1" r="53502" b="14499"/>
          <a:stretch/>
        </p:blipFill>
        <p:spPr>
          <a:xfrm>
            <a:off x="5985374" y="4267200"/>
            <a:ext cx="5669280" cy="2902122"/>
          </a:xfrm>
          <a:prstGeom prst="rect">
            <a:avLst/>
          </a:prstGeom>
          <a:effectLst>
            <a:softEdge rad="292100"/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8A3044F-6D42-2B41-924B-9ED6D9BFAA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88388" cy="6858000"/>
          </a:xfrm>
          <a:prstGeom prst="rect">
            <a:avLst/>
          </a:prstGeom>
        </p:spPr>
      </p:pic>
      <p:sp>
        <p:nvSpPr>
          <p:cNvPr id="19" name="object 21">
            <a:extLst>
              <a:ext uri="{FF2B5EF4-FFF2-40B4-BE49-F238E27FC236}">
                <a16:creationId xmlns:a16="http://schemas.microsoft.com/office/drawing/2014/main" id="{FD995E1B-3AF1-F04A-8850-029EE82F7063}"/>
              </a:ext>
            </a:extLst>
          </p:cNvPr>
          <p:cNvSpPr txBox="1"/>
          <p:nvPr/>
        </p:nvSpPr>
        <p:spPr>
          <a:xfrm>
            <a:off x="11049000" y="6096000"/>
            <a:ext cx="528066" cy="370614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0"/>
              </a:spcBef>
              <a:tabLst>
                <a:tab pos="1978025" algn="l"/>
                <a:tab pos="10262870" algn="l"/>
                <a:tab pos="10390505" algn="l"/>
              </a:tabLst>
            </a:pPr>
            <a:r>
              <a:rPr sz="1200" b="1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fld id="{81D60167-4931-47E6-BA6A-407CBD079E47}" type="slidenum">
              <a:rPr sz="1200" b="1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12700" algn="r">
                <a:lnSpc>
                  <a:spcPct val="100000"/>
                </a:lnSpc>
                <a:spcBef>
                  <a:spcPts val="10"/>
                </a:spcBef>
                <a:tabLst>
                  <a:tab pos="1978025" algn="l"/>
                  <a:tab pos="10262870" algn="l"/>
                  <a:tab pos="10390505" algn="l"/>
                </a:tabLst>
              </a:pPr>
              <a:t>18</a:t>
            </a:fld>
            <a:endParaRPr sz="1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930718" y="968479"/>
            <a:ext cx="3652266" cy="127470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4800"/>
              </a:lnSpc>
              <a:spcBef>
                <a:spcPts val="100"/>
              </a:spcBef>
            </a:pPr>
            <a:r>
              <a:rPr lang="en-US" sz="4800" b="1" spc="6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MEMBER ASSOCIATE</a:t>
            </a:r>
            <a:endParaRPr lang="en-US" sz="4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object 14">
            <a:extLst>
              <a:ext uri="{FF2B5EF4-FFF2-40B4-BE49-F238E27FC236}">
                <a16:creationId xmlns:a16="http://schemas.microsoft.com/office/drawing/2014/main" id="{61F9981C-90B4-F045-952C-4BA177A33E70}"/>
              </a:ext>
            </a:extLst>
          </p:cNvPr>
          <p:cNvSpPr txBox="1"/>
          <p:nvPr/>
        </p:nvSpPr>
        <p:spPr>
          <a:xfrm>
            <a:off x="7930718" y="2090787"/>
            <a:ext cx="3652266" cy="3929013"/>
          </a:xfrm>
          <a:prstGeom prst="rect">
            <a:avLst/>
          </a:prstGeom>
        </p:spPr>
        <p:txBody>
          <a:bodyPr vert="horz" wrap="square" lIns="0" tIns="182880" rIns="0" bIns="0" rtlCol="0">
            <a:noAutofit/>
          </a:bodyPr>
          <a:lstStyle/>
          <a:p>
            <a:pPr marL="12700">
              <a:spcBef>
                <a:spcPts val="1125"/>
              </a:spcBef>
              <a:tabLst>
                <a:tab pos="329565" algn="l"/>
              </a:tabLst>
            </a:pPr>
            <a:r>
              <a:rPr lang="en-US" sz="2000" b="1" spc="4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MEMBERSHIP REQUIREMENTS</a:t>
            </a:r>
            <a:endParaRPr lang="en-US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55600" indent="-342900">
              <a:lnSpc>
                <a:spcPct val="100000"/>
              </a:lnSpc>
              <a:spcBef>
                <a:spcPts val="1125"/>
              </a:spcBef>
              <a:buBlip>
                <a:blip r:embed="rId6"/>
              </a:buBlip>
              <a:tabLst>
                <a:tab pos="329565" algn="l"/>
              </a:tabLst>
            </a:pPr>
            <a:r>
              <a:rPr sz="200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1 </a:t>
            </a:r>
            <a:r>
              <a:rPr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to </a:t>
            </a:r>
            <a:r>
              <a:rPr sz="200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8 </a:t>
            </a:r>
            <a:r>
              <a:rPr sz="2000" spc="-1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y</a:t>
            </a:r>
            <a:r>
              <a:rPr lang="en-US" sz="2000" spc="-1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ea</a:t>
            </a:r>
            <a:r>
              <a:rPr sz="2000" spc="-1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rs</a:t>
            </a:r>
            <a:r>
              <a:rPr sz="200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experience</a:t>
            </a:r>
            <a:r>
              <a:rPr lang="en-US"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in a CRE as a full-time practitioner</a:t>
            </a:r>
          </a:p>
          <a:p>
            <a:pPr marL="355600" indent="-342900">
              <a:lnSpc>
                <a:spcPct val="100000"/>
              </a:lnSpc>
              <a:spcBef>
                <a:spcPts val="1125"/>
              </a:spcBef>
              <a:buBlip>
                <a:blip r:embed="rId6"/>
              </a:buBlip>
              <a:tabLst>
                <a:tab pos="329565" algn="l"/>
              </a:tabLst>
            </a:pPr>
            <a:r>
              <a:rPr lang="en-US" sz="200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50% Gross Fee Income in the last year</a:t>
            </a:r>
          </a:p>
          <a:p>
            <a:pPr marL="355600" indent="-342900">
              <a:lnSpc>
                <a:spcPct val="100000"/>
              </a:lnSpc>
              <a:spcBef>
                <a:spcPts val="1125"/>
              </a:spcBef>
              <a:buBlip>
                <a:blip r:embed="rId6"/>
              </a:buBlip>
              <a:tabLst>
                <a:tab pos="329565" algn="l"/>
              </a:tabLst>
            </a:pPr>
            <a:r>
              <a:rPr lang="en-US" sz="200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1 SIOR Designee endorsement</a:t>
            </a:r>
          </a:p>
          <a:p>
            <a:pPr marL="355600" indent="-342900">
              <a:lnSpc>
                <a:spcPct val="100000"/>
              </a:lnSpc>
              <a:spcBef>
                <a:spcPts val="1125"/>
              </a:spcBef>
              <a:buBlip>
                <a:blip r:embed="rId6"/>
              </a:buBlip>
              <a:tabLst>
                <a:tab pos="329565" algn="l"/>
              </a:tabLst>
            </a:pPr>
            <a:r>
              <a:rPr lang="en-US" sz="200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Adhere to the SIOR </a:t>
            </a:r>
            <a:br>
              <a:rPr lang="en-US" sz="200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200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Code of Ethics</a:t>
            </a:r>
          </a:p>
          <a:p>
            <a:pPr marL="355600" indent="-342900">
              <a:lnSpc>
                <a:spcPct val="100000"/>
              </a:lnSpc>
              <a:spcBef>
                <a:spcPts val="1125"/>
              </a:spcBef>
              <a:buBlip>
                <a:blip r:embed="rId6"/>
              </a:buBlip>
              <a:tabLst>
                <a:tab pos="329565" algn="l"/>
              </a:tabLst>
            </a:pPr>
            <a:r>
              <a:rPr lang="en-US" sz="200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Obtain a mentor</a:t>
            </a:r>
            <a:endParaRPr lang="en-US"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355600" indent="-342900">
              <a:lnSpc>
                <a:spcPct val="100000"/>
              </a:lnSpc>
              <a:spcBef>
                <a:spcPts val="1125"/>
              </a:spcBef>
              <a:buBlip>
                <a:blip r:embed="rId6"/>
              </a:buBlip>
              <a:tabLst>
                <a:tab pos="329565" algn="l"/>
              </a:tabLst>
            </a:pPr>
            <a:endParaRPr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051F2E23-EA52-A448-9E4B-1703138961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9" r="22185"/>
          <a:stretch/>
        </p:blipFill>
        <p:spPr>
          <a:xfrm>
            <a:off x="0" y="0"/>
            <a:ext cx="859536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4E2B97A-F40D-944C-AE87-D4FEDC95E4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23"/>
            <a:ext cx="12188388" cy="6858000"/>
          </a:xfrm>
          <a:prstGeom prst="rect">
            <a:avLst/>
          </a:prstGeom>
        </p:spPr>
      </p:pic>
      <p:sp>
        <p:nvSpPr>
          <p:cNvPr id="18" name="object 18"/>
          <p:cNvSpPr txBox="1"/>
          <p:nvPr/>
        </p:nvSpPr>
        <p:spPr>
          <a:xfrm>
            <a:off x="7620000" y="1211474"/>
            <a:ext cx="3886200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4800"/>
              </a:lnSpc>
              <a:spcBef>
                <a:spcPts val="100"/>
              </a:spcBef>
            </a:pPr>
            <a:r>
              <a:rPr lang="en-US" sz="4800" b="1" spc="6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DESIGNATION</a:t>
            </a:r>
            <a:endParaRPr lang="en-US" sz="4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object 21">
            <a:extLst>
              <a:ext uri="{FF2B5EF4-FFF2-40B4-BE49-F238E27FC236}">
                <a16:creationId xmlns:a16="http://schemas.microsoft.com/office/drawing/2014/main" id="{FD995E1B-3AF1-F04A-8850-029EE82F7063}"/>
              </a:ext>
            </a:extLst>
          </p:cNvPr>
          <p:cNvSpPr txBox="1"/>
          <p:nvPr/>
        </p:nvSpPr>
        <p:spPr>
          <a:xfrm>
            <a:off x="11049000" y="6096000"/>
            <a:ext cx="528066" cy="370614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0"/>
              </a:spcBef>
              <a:tabLst>
                <a:tab pos="1978025" algn="l"/>
                <a:tab pos="10262870" algn="l"/>
                <a:tab pos="10390505" algn="l"/>
              </a:tabLst>
            </a:pPr>
            <a:r>
              <a:rPr sz="1200" b="1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fld id="{81D60167-4931-47E6-BA6A-407CBD079E47}" type="slidenum">
              <a:rPr sz="1200" b="1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12700" algn="r">
                <a:lnSpc>
                  <a:spcPct val="100000"/>
                </a:lnSpc>
                <a:spcBef>
                  <a:spcPts val="10"/>
                </a:spcBef>
                <a:tabLst>
                  <a:tab pos="1978025" algn="l"/>
                  <a:tab pos="10262870" algn="l"/>
                  <a:tab pos="10390505" algn="l"/>
                </a:tabLst>
              </a:pPr>
              <a:t>19</a:t>
            </a:fld>
            <a:endParaRPr sz="1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object 14">
            <a:extLst>
              <a:ext uri="{FF2B5EF4-FFF2-40B4-BE49-F238E27FC236}">
                <a16:creationId xmlns:a16="http://schemas.microsoft.com/office/drawing/2014/main" id="{1B3D54DB-B00D-E44B-802E-7351D543D310}"/>
              </a:ext>
            </a:extLst>
          </p:cNvPr>
          <p:cNvSpPr txBox="1"/>
          <p:nvPr/>
        </p:nvSpPr>
        <p:spPr>
          <a:xfrm>
            <a:off x="7616952" y="1725955"/>
            <a:ext cx="3810000" cy="3307589"/>
          </a:xfrm>
          <a:prstGeom prst="rect">
            <a:avLst/>
          </a:prstGeom>
        </p:spPr>
        <p:txBody>
          <a:bodyPr vert="horz" wrap="square" lIns="0" tIns="182880" rIns="0" bIns="0" rtlCol="0">
            <a:noAutofit/>
          </a:bodyPr>
          <a:lstStyle/>
          <a:p>
            <a:pPr marL="12700">
              <a:spcBef>
                <a:spcPts val="1125"/>
              </a:spcBef>
              <a:tabLst>
                <a:tab pos="329565" algn="l"/>
              </a:tabLst>
            </a:pPr>
            <a:r>
              <a:rPr lang="en-US" sz="2000" b="1" spc="4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MEMBERSHIP REQUIREMENTS</a:t>
            </a:r>
            <a:endParaRPr lang="en-US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55600" indent="-342900">
              <a:lnSpc>
                <a:spcPct val="100000"/>
              </a:lnSpc>
              <a:spcBef>
                <a:spcPts val="1125"/>
              </a:spcBef>
              <a:buBlip>
                <a:blip r:embed="rId5"/>
              </a:buBlip>
              <a:tabLst>
                <a:tab pos="329565" algn="l"/>
              </a:tabLst>
            </a:pPr>
            <a:r>
              <a:rPr lang="en-US" sz="200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At least 5 </a:t>
            </a:r>
            <a:r>
              <a:rPr sz="2000" spc="-1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y</a:t>
            </a:r>
            <a:r>
              <a:rPr lang="en-US" sz="2000" spc="-1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ea</a:t>
            </a:r>
            <a:r>
              <a:rPr sz="2000" spc="-1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rs</a:t>
            </a:r>
            <a:r>
              <a:rPr sz="200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experience</a:t>
            </a:r>
            <a:r>
              <a:rPr lang="en-US"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in a CRE as a full-time practitioner</a:t>
            </a:r>
          </a:p>
          <a:p>
            <a:pPr marL="355600" indent="-342900">
              <a:lnSpc>
                <a:spcPct val="100000"/>
              </a:lnSpc>
              <a:spcBef>
                <a:spcPts val="1125"/>
              </a:spcBef>
              <a:buBlip>
                <a:blip r:embed="rId5"/>
              </a:buBlip>
              <a:tabLst>
                <a:tab pos="329565" algn="l"/>
              </a:tabLst>
            </a:pPr>
            <a:r>
              <a:rPr lang="en-US" sz="200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50% Gross Fee Income for 3 </a:t>
            </a:r>
            <a:br>
              <a:rPr lang="en-US" sz="200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200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out of 4 year</a:t>
            </a:r>
          </a:p>
          <a:p>
            <a:pPr marL="355600" indent="-342900">
              <a:lnSpc>
                <a:spcPct val="100000"/>
              </a:lnSpc>
              <a:spcBef>
                <a:spcPts val="1125"/>
              </a:spcBef>
              <a:buBlip>
                <a:blip r:embed="rId5"/>
              </a:buBlip>
              <a:tabLst>
                <a:tab pos="329565" algn="l"/>
              </a:tabLst>
            </a:pPr>
            <a:r>
              <a:rPr lang="en-US" sz="200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2 SIOR Designee endorsements</a:t>
            </a:r>
          </a:p>
          <a:p>
            <a:pPr marL="355600" indent="-342900">
              <a:lnSpc>
                <a:spcPct val="100000"/>
              </a:lnSpc>
              <a:spcBef>
                <a:spcPts val="1125"/>
              </a:spcBef>
              <a:buBlip>
                <a:blip r:embed="rId5"/>
              </a:buBlip>
              <a:tabLst>
                <a:tab pos="329565" algn="l"/>
              </a:tabLst>
            </a:pPr>
            <a:r>
              <a:rPr lang="en-US" sz="200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Completion of SIOR coursework and adherence to the SIOR Code of Ethics</a:t>
            </a:r>
          </a:p>
        </p:txBody>
      </p:sp>
      <p:sp>
        <p:nvSpPr>
          <p:cNvPr id="9" name="Title Placeholder 2">
            <a:extLst>
              <a:ext uri="{FF2B5EF4-FFF2-40B4-BE49-F238E27FC236}">
                <a16:creationId xmlns:a16="http://schemas.microsoft.com/office/drawing/2014/main" id="{D5AB5A3D-5FFF-044E-B889-271D5528C049}"/>
              </a:ext>
            </a:extLst>
          </p:cNvPr>
          <p:cNvSpPr txBox="1">
            <a:spLocks/>
          </p:cNvSpPr>
          <p:nvPr/>
        </p:nvSpPr>
        <p:spPr>
          <a:xfrm>
            <a:off x="533400" y="457200"/>
            <a:ext cx="41148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600" kern="1200" cap="all" spc="190" baseline="0">
                <a:solidFill>
                  <a:srgbClr val="B2BCC5"/>
                </a:solidFill>
                <a:effectLst/>
                <a:latin typeface="DIN Next LT Pro Light" panose="020B0303020203050203" pitchFamily="34" charset="77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dirty="0">
                <a:solidFill>
                  <a:schemeClr val="bg1"/>
                </a:solidFill>
                <a:latin typeface="Calibri Light" panose="020F0302020204030204" pitchFamily="34" charset="0"/>
              </a:rPr>
              <a:t>Your path to membership</a:t>
            </a:r>
          </a:p>
        </p:txBody>
      </p:sp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93036F86-06F3-D641-B0BF-B0A61286C43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982" r="250" b="2684"/>
          <a:stretch/>
        </p:blipFill>
        <p:spPr>
          <a:xfrm>
            <a:off x="0" y="6035040"/>
            <a:ext cx="12161520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5627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4">
            <a:extLst>
              <a:ext uri="{FF2B5EF4-FFF2-40B4-BE49-F238E27FC236}">
                <a16:creationId xmlns:a16="http://schemas.microsoft.com/office/drawing/2014/main" id="{2BB05D33-0ADD-DC4E-902E-39BB7E4EC101}"/>
              </a:ext>
            </a:extLst>
          </p:cNvPr>
          <p:cNvSpPr txBox="1"/>
          <p:nvPr/>
        </p:nvSpPr>
        <p:spPr>
          <a:xfrm>
            <a:off x="569468" y="2730090"/>
            <a:ext cx="4459732" cy="1397819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12700" marR="5080">
              <a:lnSpc>
                <a:spcPts val="4800"/>
              </a:lnSpc>
              <a:spcBef>
                <a:spcPts val="1060"/>
              </a:spcBef>
            </a:pPr>
            <a:r>
              <a:rPr lang="en-US" sz="4800" b="1" spc="70" dirty="0">
                <a:solidFill>
                  <a:srgbClr val="659CD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DISCUSSION POINTS</a:t>
            </a:r>
            <a:endParaRPr sz="4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A47B7FB3-2966-FD43-9FE1-9096582C86F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pPr marL="355600" indent="-342900">
              <a:lnSpc>
                <a:spcPct val="100000"/>
              </a:lnSpc>
              <a:spcBef>
                <a:spcPts val="1200"/>
              </a:spcBef>
              <a:tabLst>
                <a:tab pos="329565" algn="l"/>
              </a:tabLst>
            </a:pPr>
            <a:r>
              <a:rPr lang="en-US" spc="-25" dirty="0">
                <a:solidFill>
                  <a:schemeClr val="bg1"/>
                </a:solidFill>
                <a:cs typeface="Calibri Light" panose="020F0302020204030204" pitchFamily="34" charset="0"/>
              </a:rPr>
              <a:t>What is SIOR?</a:t>
            </a: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tabLst>
                <a:tab pos="329565" algn="l"/>
              </a:tabLst>
            </a:pPr>
            <a:r>
              <a:rPr lang="en-US" spc="-25" dirty="0">
                <a:solidFill>
                  <a:schemeClr val="bg1"/>
                </a:solidFill>
                <a:cs typeface="Calibri Light" panose="020F0302020204030204" pitchFamily="34" charset="0"/>
              </a:rPr>
              <a:t>SIOR: What’s in it for you?</a:t>
            </a: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tabLst>
                <a:tab pos="329565" algn="l"/>
              </a:tabLst>
            </a:pPr>
            <a:r>
              <a:rPr lang="en-US" spc="-25" dirty="0">
                <a:solidFill>
                  <a:schemeClr val="bg1"/>
                </a:solidFill>
                <a:cs typeface="Calibri Light" panose="020F0302020204030204" pitchFamily="34" charset="0"/>
              </a:rPr>
              <a:t>How do you earn your designation or become a Member Associate?</a:t>
            </a:r>
            <a:endParaRPr lang="en-US" dirty="0">
              <a:solidFill>
                <a:schemeClr val="bg1"/>
              </a:solidFill>
              <a:cs typeface="Calibri Light" panose="020F0302020204030204" pitchFamily="34" charset="0"/>
            </a:endParaRPr>
          </a:p>
        </p:txBody>
      </p:sp>
      <p:sp>
        <p:nvSpPr>
          <p:cNvPr id="7" name="Title Placeholder 2">
            <a:extLst>
              <a:ext uri="{FF2B5EF4-FFF2-40B4-BE49-F238E27FC236}">
                <a16:creationId xmlns:a16="http://schemas.microsoft.com/office/drawing/2014/main" id="{47DF35F3-B088-484E-ACF5-FA0A0AED04C5}"/>
              </a:ext>
            </a:extLst>
          </p:cNvPr>
          <p:cNvSpPr txBox="1">
            <a:spLocks/>
          </p:cNvSpPr>
          <p:nvPr/>
        </p:nvSpPr>
        <p:spPr>
          <a:xfrm>
            <a:off x="533400" y="457200"/>
            <a:ext cx="28194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600" kern="1200" cap="all" spc="190" baseline="0">
                <a:solidFill>
                  <a:srgbClr val="B2BCC5"/>
                </a:solidFill>
                <a:effectLst/>
                <a:latin typeface="DIN Next LT Pro Light" panose="020B0303020203050203" pitchFamily="34" charset="77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dirty="0">
                <a:latin typeface="Calibri Light" panose="020F0302020204030204" pitchFamily="34" charset="0"/>
              </a:rPr>
              <a:t>Today’s discussion</a:t>
            </a:r>
          </a:p>
        </p:txBody>
      </p:sp>
      <p:sp>
        <p:nvSpPr>
          <p:cNvPr id="8" name="object 21">
            <a:extLst>
              <a:ext uri="{FF2B5EF4-FFF2-40B4-BE49-F238E27FC236}">
                <a16:creationId xmlns:a16="http://schemas.microsoft.com/office/drawing/2014/main" id="{6379B054-F5B9-1E43-A525-BB88CFABEB2E}"/>
              </a:ext>
            </a:extLst>
          </p:cNvPr>
          <p:cNvSpPr txBox="1"/>
          <p:nvPr/>
        </p:nvSpPr>
        <p:spPr>
          <a:xfrm>
            <a:off x="9753600" y="6096000"/>
            <a:ext cx="1823466" cy="370614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0"/>
              </a:spcBef>
              <a:tabLst>
                <a:tab pos="1978025" algn="l"/>
                <a:tab pos="10262870" algn="l"/>
                <a:tab pos="10390505" algn="l"/>
              </a:tabLst>
            </a:pPr>
            <a:r>
              <a:rPr sz="1200" b="1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fld id="{81D60167-4931-47E6-BA6A-407CBD079E47}" type="slidenum">
              <a:rPr sz="1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12700" algn="r">
                <a:lnSpc>
                  <a:spcPct val="100000"/>
                </a:lnSpc>
                <a:spcBef>
                  <a:spcPts val="10"/>
                </a:spcBef>
                <a:tabLst>
                  <a:tab pos="1978025" algn="l"/>
                  <a:tab pos="10262870" algn="l"/>
                  <a:tab pos="10390505" algn="l"/>
                </a:tabLst>
              </a:pPr>
              <a:t>2</a:t>
            </a:fld>
            <a:endParaRPr sz="12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69401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2">
            <a:extLst>
              <a:ext uri="{FF2B5EF4-FFF2-40B4-BE49-F238E27FC236}">
                <a16:creationId xmlns:a16="http://schemas.microsoft.com/office/drawing/2014/main" id="{B03C406A-F0D7-E446-8804-1D73F9926312}"/>
              </a:ext>
            </a:extLst>
          </p:cNvPr>
          <p:cNvSpPr txBox="1">
            <a:spLocks/>
          </p:cNvSpPr>
          <p:nvPr/>
        </p:nvSpPr>
        <p:spPr>
          <a:xfrm>
            <a:off x="533399" y="457200"/>
            <a:ext cx="4267201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600" kern="1200" cap="all" spc="190" baseline="0">
                <a:solidFill>
                  <a:srgbClr val="B2BCC5"/>
                </a:solidFill>
                <a:effectLst/>
                <a:latin typeface="DIN Next LT Pro Light" panose="020B0303020203050203" pitchFamily="34" charset="77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dirty="0">
                <a:latin typeface="Calibri Light" panose="020F0302020204030204" pitchFamily="34" charset="0"/>
              </a:rPr>
              <a:t>Admissions process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D221C0D-518C-CD4B-9D90-213AE30A72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3266195"/>
            <a:ext cx="10604091" cy="2246424"/>
          </a:xfrm>
          <a:prstGeom prst="rect">
            <a:avLst/>
          </a:prstGeom>
        </p:spPr>
      </p:pic>
      <p:sp>
        <p:nvSpPr>
          <p:cNvPr id="14" name="object 21">
            <a:extLst>
              <a:ext uri="{FF2B5EF4-FFF2-40B4-BE49-F238E27FC236}">
                <a16:creationId xmlns:a16="http://schemas.microsoft.com/office/drawing/2014/main" id="{E27F5F95-3AF6-3F4D-BE84-1E0944E46381}"/>
              </a:ext>
            </a:extLst>
          </p:cNvPr>
          <p:cNvSpPr txBox="1"/>
          <p:nvPr/>
        </p:nvSpPr>
        <p:spPr>
          <a:xfrm>
            <a:off x="11049000" y="6096000"/>
            <a:ext cx="528066" cy="370614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0"/>
              </a:spcBef>
              <a:tabLst>
                <a:tab pos="1978025" algn="l"/>
                <a:tab pos="10262870" algn="l"/>
                <a:tab pos="10390505" algn="l"/>
              </a:tabLst>
            </a:pPr>
            <a:r>
              <a:rPr sz="1200" b="1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fld id="{81D60167-4931-47E6-BA6A-407CBD079E47}" type="slidenum">
              <a:rPr sz="1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12700" algn="r">
                <a:lnSpc>
                  <a:spcPct val="100000"/>
                </a:lnSpc>
                <a:spcBef>
                  <a:spcPts val="10"/>
                </a:spcBef>
                <a:tabLst>
                  <a:tab pos="1978025" algn="l"/>
                  <a:tab pos="10262870" algn="l"/>
                  <a:tab pos="10390505" algn="l"/>
                </a:tabLst>
              </a:pPr>
              <a:t>20</a:t>
            </a:fld>
            <a:endParaRPr sz="12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object 4">
            <a:extLst>
              <a:ext uri="{FF2B5EF4-FFF2-40B4-BE49-F238E27FC236}">
                <a16:creationId xmlns:a16="http://schemas.microsoft.com/office/drawing/2014/main" id="{9F7C1EAA-DC08-1948-A67A-4941BDFA7DC9}"/>
              </a:ext>
            </a:extLst>
          </p:cNvPr>
          <p:cNvSpPr txBox="1">
            <a:spLocks/>
          </p:cNvSpPr>
          <p:nvPr/>
        </p:nvSpPr>
        <p:spPr>
          <a:xfrm>
            <a:off x="685800" y="1345381"/>
            <a:ext cx="9525000" cy="1397819"/>
          </a:xfrm>
          <a:prstGeom prst="rect">
            <a:avLst/>
          </a:prstGeom>
        </p:spPr>
        <p:txBody>
          <a:bodyPr vert="horz" wrap="square" lIns="0" tIns="134620" rIns="0" bIns="0" rtlCol="0" anchor="ctr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600" kern="1200" cap="all" spc="190" baseline="0">
                <a:solidFill>
                  <a:srgbClr val="B2BCC5"/>
                </a:solidFill>
                <a:effectLst/>
                <a:latin typeface="DINNextLTPro-Light" panose="020B0503020203050203" pitchFamily="34" charset="77"/>
                <a:ea typeface="+mj-ea"/>
                <a:cs typeface="+mj-cs"/>
              </a:defRPr>
            </a:lvl1pPr>
          </a:lstStyle>
          <a:p>
            <a:pPr marL="12700" marR="5080">
              <a:lnSpc>
                <a:spcPts val="4800"/>
              </a:lnSpc>
              <a:spcBef>
                <a:spcPts val="1060"/>
              </a:spcBef>
            </a:pPr>
            <a:r>
              <a:rPr lang="en-US" sz="4800" b="1" spc="80" dirty="0">
                <a:solidFill>
                  <a:srgbClr val="659CD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Earning your designation</a:t>
            </a:r>
            <a:br>
              <a:rPr lang="en-US" sz="4800" b="1" spc="80" dirty="0">
                <a:solidFill>
                  <a:srgbClr val="659CD2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4800" b="1" spc="80" dirty="0">
                <a:solidFill>
                  <a:srgbClr val="659CD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4 simple steps</a:t>
            </a:r>
            <a:endParaRPr lang="en-US" sz="4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EC72E83-EABA-FF4D-BBEC-FF1D03494290}"/>
              </a:ext>
            </a:extLst>
          </p:cNvPr>
          <p:cNvSpPr/>
          <p:nvPr/>
        </p:nvSpPr>
        <p:spPr>
          <a:xfrm>
            <a:off x="1438411" y="4202668"/>
            <a:ext cx="9046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125"/>
              </a:spcBef>
              <a:tabLst>
                <a:tab pos="329565" algn="l"/>
              </a:tabLst>
            </a:pPr>
            <a:r>
              <a:rPr lang="en-US" spc="-2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Prepare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67F841D-96E6-3946-A5D3-11CB629A6A34}"/>
              </a:ext>
            </a:extLst>
          </p:cNvPr>
          <p:cNvSpPr/>
          <p:nvPr/>
        </p:nvSpPr>
        <p:spPr>
          <a:xfrm>
            <a:off x="4290344" y="4202668"/>
            <a:ext cx="7072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125"/>
              </a:spcBef>
              <a:tabLst>
                <a:tab pos="329565" algn="l"/>
              </a:tabLst>
            </a:pPr>
            <a:r>
              <a:rPr lang="en-US" spc="-2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Apply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3D91315-EC45-C744-8A37-D5BE5C85702A}"/>
              </a:ext>
            </a:extLst>
          </p:cNvPr>
          <p:cNvSpPr/>
          <p:nvPr/>
        </p:nvSpPr>
        <p:spPr>
          <a:xfrm>
            <a:off x="7010400" y="4202668"/>
            <a:ext cx="8405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125"/>
              </a:spcBef>
              <a:tabLst>
                <a:tab pos="329565" algn="l"/>
              </a:tabLst>
            </a:pPr>
            <a:r>
              <a:rPr lang="en-US" spc="-2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Review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8E40B1A-59B3-2643-83C8-8B641DE8E0A4}"/>
              </a:ext>
            </a:extLst>
          </p:cNvPr>
          <p:cNvSpPr/>
          <p:nvPr/>
        </p:nvSpPr>
        <p:spPr>
          <a:xfrm>
            <a:off x="9750670" y="4202668"/>
            <a:ext cx="10520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125"/>
              </a:spcBef>
              <a:tabLst>
                <a:tab pos="329565" algn="l"/>
              </a:tabLst>
            </a:pPr>
            <a:r>
              <a:rPr lang="en-US" spc="-2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Welcome</a:t>
            </a:r>
          </a:p>
        </p:txBody>
      </p:sp>
    </p:spTree>
    <p:extLst>
      <p:ext uri="{BB962C8B-B14F-4D97-AF65-F5344CB8AC3E}">
        <p14:creationId xmlns:p14="http://schemas.microsoft.com/office/powerpoint/2010/main" val="13545009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45363" y="6295923"/>
            <a:ext cx="136639" cy="14852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b="1" dirty="0">
              <a:latin typeface="Calibri" panose="020F0502020204030204" pitchFamily="34" charset="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33983" y="6399225"/>
            <a:ext cx="95986" cy="9112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b="1" dirty="0">
              <a:latin typeface="Calibri" panose="020F0502020204030204" pitchFamily="34" charset="0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33983" y="6224028"/>
            <a:ext cx="208127" cy="26631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b="1" dirty="0">
              <a:latin typeface="Calibri" panose="020F0502020204030204" pitchFamily="34" charset="0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27764" y="6468125"/>
            <a:ext cx="23495" cy="22860"/>
          </a:xfrm>
          <a:custGeom>
            <a:avLst/>
            <a:gdLst/>
            <a:ahLst/>
            <a:cxnLst/>
            <a:rect l="l" t="t" r="r" b="b"/>
            <a:pathLst>
              <a:path w="23494" h="22860">
                <a:moveTo>
                  <a:pt x="17970" y="0"/>
                </a:moveTo>
                <a:lnTo>
                  <a:pt x="5118" y="0"/>
                </a:lnTo>
                <a:lnTo>
                  <a:pt x="0" y="4991"/>
                </a:lnTo>
                <a:lnTo>
                  <a:pt x="0" y="17399"/>
                </a:lnTo>
                <a:lnTo>
                  <a:pt x="5118" y="22390"/>
                </a:lnTo>
                <a:lnTo>
                  <a:pt x="17970" y="22390"/>
                </a:lnTo>
                <a:lnTo>
                  <a:pt x="20807" y="19596"/>
                </a:lnTo>
                <a:lnTo>
                  <a:pt x="6870" y="19596"/>
                </a:lnTo>
                <a:lnTo>
                  <a:pt x="3441" y="15900"/>
                </a:lnTo>
                <a:lnTo>
                  <a:pt x="3441" y="6553"/>
                </a:lnTo>
                <a:lnTo>
                  <a:pt x="6870" y="2794"/>
                </a:lnTo>
                <a:lnTo>
                  <a:pt x="20807" y="2794"/>
                </a:lnTo>
                <a:lnTo>
                  <a:pt x="17970" y="0"/>
                </a:lnTo>
                <a:close/>
              </a:path>
              <a:path w="23494" h="22860">
                <a:moveTo>
                  <a:pt x="20807" y="2794"/>
                </a:moveTo>
                <a:lnTo>
                  <a:pt x="16217" y="2794"/>
                </a:lnTo>
                <a:lnTo>
                  <a:pt x="19659" y="6553"/>
                </a:lnTo>
                <a:lnTo>
                  <a:pt x="19659" y="15900"/>
                </a:lnTo>
                <a:lnTo>
                  <a:pt x="16217" y="19596"/>
                </a:lnTo>
                <a:lnTo>
                  <a:pt x="20807" y="19596"/>
                </a:lnTo>
                <a:lnTo>
                  <a:pt x="23037" y="17399"/>
                </a:lnTo>
                <a:lnTo>
                  <a:pt x="23037" y="4991"/>
                </a:lnTo>
                <a:lnTo>
                  <a:pt x="20807" y="2794"/>
                </a:lnTo>
                <a:close/>
              </a:path>
              <a:path w="23494" h="22860">
                <a:moveTo>
                  <a:pt x="13817" y="5842"/>
                </a:moveTo>
                <a:lnTo>
                  <a:pt x="9334" y="5842"/>
                </a:lnTo>
                <a:lnTo>
                  <a:pt x="7658" y="6032"/>
                </a:lnTo>
                <a:lnTo>
                  <a:pt x="6934" y="6159"/>
                </a:lnTo>
                <a:lnTo>
                  <a:pt x="6934" y="16484"/>
                </a:lnTo>
                <a:lnTo>
                  <a:pt x="10121" y="16484"/>
                </a:lnTo>
                <a:lnTo>
                  <a:pt x="10121" y="12725"/>
                </a:lnTo>
                <a:lnTo>
                  <a:pt x="16198" y="12725"/>
                </a:lnTo>
                <a:lnTo>
                  <a:pt x="16154" y="12522"/>
                </a:lnTo>
                <a:lnTo>
                  <a:pt x="15506" y="11747"/>
                </a:lnTo>
                <a:lnTo>
                  <a:pt x="14338" y="11353"/>
                </a:lnTo>
                <a:lnTo>
                  <a:pt x="15760" y="10833"/>
                </a:lnTo>
                <a:lnTo>
                  <a:pt x="16036" y="10579"/>
                </a:lnTo>
                <a:lnTo>
                  <a:pt x="10248" y="10579"/>
                </a:lnTo>
                <a:lnTo>
                  <a:pt x="10248" y="8115"/>
                </a:lnTo>
                <a:lnTo>
                  <a:pt x="10502" y="8115"/>
                </a:lnTo>
                <a:lnTo>
                  <a:pt x="10896" y="8051"/>
                </a:lnTo>
                <a:lnTo>
                  <a:pt x="16738" y="8051"/>
                </a:lnTo>
                <a:lnTo>
                  <a:pt x="16738" y="7848"/>
                </a:lnTo>
                <a:lnTo>
                  <a:pt x="16281" y="7073"/>
                </a:lnTo>
                <a:lnTo>
                  <a:pt x="15526" y="6553"/>
                </a:lnTo>
                <a:lnTo>
                  <a:pt x="14859" y="6159"/>
                </a:lnTo>
                <a:lnTo>
                  <a:pt x="13817" y="5842"/>
                </a:lnTo>
                <a:close/>
              </a:path>
              <a:path w="23494" h="22860">
                <a:moveTo>
                  <a:pt x="16198" y="12725"/>
                </a:moveTo>
                <a:lnTo>
                  <a:pt x="12192" y="12725"/>
                </a:lnTo>
                <a:lnTo>
                  <a:pt x="12712" y="13246"/>
                </a:lnTo>
                <a:lnTo>
                  <a:pt x="13296" y="16090"/>
                </a:lnTo>
                <a:lnTo>
                  <a:pt x="13627" y="16484"/>
                </a:lnTo>
                <a:lnTo>
                  <a:pt x="17195" y="16484"/>
                </a:lnTo>
                <a:lnTo>
                  <a:pt x="16992" y="16090"/>
                </a:lnTo>
                <a:lnTo>
                  <a:pt x="16802" y="15506"/>
                </a:lnTo>
                <a:lnTo>
                  <a:pt x="16198" y="12725"/>
                </a:lnTo>
                <a:close/>
              </a:path>
              <a:path w="23494" h="22860">
                <a:moveTo>
                  <a:pt x="16738" y="8051"/>
                </a:moveTo>
                <a:lnTo>
                  <a:pt x="12395" y="8051"/>
                </a:lnTo>
                <a:lnTo>
                  <a:pt x="13106" y="8496"/>
                </a:lnTo>
                <a:lnTo>
                  <a:pt x="13106" y="10121"/>
                </a:lnTo>
                <a:lnTo>
                  <a:pt x="12331" y="10579"/>
                </a:lnTo>
                <a:lnTo>
                  <a:pt x="16036" y="10579"/>
                </a:lnTo>
                <a:lnTo>
                  <a:pt x="16738" y="9931"/>
                </a:lnTo>
                <a:lnTo>
                  <a:pt x="16738" y="8051"/>
                </a:lnTo>
                <a:close/>
              </a:path>
            </a:pathLst>
          </a:custGeom>
          <a:solidFill>
            <a:srgbClr val="32394E"/>
          </a:solidFill>
        </p:spPr>
        <p:txBody>
          <a:bodyPr wrap="square" lIns="0" tIns="0" rIns="0" bIns="0" rtlCol="0"/>
          <a:lstStyle/>
          <a:p>
            <a:endParaRPr b="1" dirty="0">
              <a:latin typeface="Calibri" panose="020F0502020204030204" pitchFamily="34" charset="0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5799772" y="5887249"/>
            <a:ext cx="136550" cy="1581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b="1" dirty="0">
              <a:latin typeface="Calibri" panose="020F0502020204030204" pitchFamily="34" charset="0"/>
            </a:endParaRPr>
          </a:p>
        </p:txBody>
      </p:sp>
      <p:sp>
        <p:nvSpPr>
          <p:cNvPr id="79" name="object 21">
            <a:extLst>
              <a:ext uri="{FF2B5EF4-FFF2-40B4-BE49-F238E27FC236}">
                <a16:creationId xmlns:a16="http://schemas.microsoft.com/office/drawing/2014/main" id="{7175B51B-3FF8-4143-8F20-B67C18080BF8}"/>
              </a:ext>
            </a:extLst>
          </p:cNvPr>
          <p:cNvSpPr txBox="1"/>
          <p:nvPr/>
        </p:nvSpPr>
        <p:spPr>
          <a:xfrm>
            <a:off x="9753600" y="6096000"/>
            <a:ext cx="1823466" cy="370614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0"/>
              </a:spcBef>
              <a:tabLst>
                <a:tab pos="1978025" algn="l"/>
                <a:tab pos="10262870" algn="l"/>
                <a:tab pos="10390505" algn="l"/>
              </a:tabLst>
            </a:pPr>
            <a:r>
              <a:rPr sz="1200" b="1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fld id="{81D60167-4931-47E6-BA6A-407CBD079E47}" type="slidenum">
              <a:rPr sz="1200" b="1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12700" algn="r">
                <a:lnSpc>
                  <a:spcPct val="100000"/>
                </a:lnSpc>
                <a:spcBef>
                  <a:spcPts val="10"/>
                </a:spcBef>
                <a:tabLst>
                  <a:tab pos="1978025" algn="l"/>
                  <a:tab pos="10262870" algn="l"/>
                  <a:tab pos="10390505" algn="l"/>
                </a:tabLst>
              </a:pPr>
              <a:t>21</a:t>
            </a:fld>
            <a:endParaRPr sz="1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itle Placeholder 2">
            <a:extLst>
              <a:ext uri="{FF2B5EF4-FFF2-40B4-BE49-F238E27FC236}">
                <a16:creationId xmlns:a16="http://schemas.microsoft.com/office/drawing/2014/main" id="{5A852624-F273-9544-8D42-900E73E75CF4}"/>
              </a:ext>
            </a:extLst>
          </p:cNvPr>
          <p:cNvSpPr txBox="1">
            <a:spLocks/>
          </p:cNvSpPr>
          <p:nvPr/>
        </p:nvSpPr>
        <p:spPr>
          <a:xfrm>
            <a:off x="533400" y="457200"/>
            <a:ext cx="41148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600" kern="1200" cap="all" spc="190" baseline="0">
                <a:solidFill>
                  <a:srgbClr val="B2BCC5"/>
                </a:solidFill>
                <a:effectLst/>
                <a:latin typeface="DIN Next LT Pro Light" panose="020B0303020203050203" pitchFamily="34" charset="77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dirty="0">
                <a:latin typeface="Calibri Light" panose="020F0302020204030204" pitchFamily="34" charset="0"/>
              </a:rPr>
              <a:t>Admissions process</a:t>
            </a:r>
          </a:p>
        </p:txBody>
      </p:sp>
      <p:sp>
        <p:nvSpPr>
          <p:cNvPr id="16" name="object 2">
            <a:extLst>
              <a:ext uri="{FF2B5EF4-FFF2-40B4-BE49-F238E27FC236}">
                <a16:creationId xmlns:a16="http://schemas.microsoft.com/office/drawing/2014/main" id="{9A18C004-CF4F-8645-9F46-AD4084AE9A6F}"/>
              </a:ext>
            </a:extLst>
          </p:cNvPr>
          <p:cNvSpPr txBox="1"/>
          <p:nvPr/>
        </p:nvSpPr>
        <p:spPr>
          <a:xfrm>
            <a:off x="596900" y="1279250"/>
            <a:ext cx="5041900" cy="1397819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12700" marR="5080">
              <a:lnSpc>
                <a:spcPts val="4800"/>
              </a:lnSpc>
              <a:spcBef>
                <a:spcPts val="1060"/>
              </a:spcBef>
            </a:pPr>
            <a:r>
              <a:rPr lang="en-US" sz="4800" b="1" spc="65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PREPARING YOUR APPLICATION</a:t>
            </a:r>
            <a:endParaRPr sz="4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943ACB0-ACDB-9A40-833C-46E049FE526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9147" y="2465792"/>
            <a:ext cx="11802853" cy="3824124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7943166B-0A40-7041-9060-FEEF1E462E56}"/>
              </a:ext>
            </a:extLst>
          </p:cNvPr>
          <p:cNvSpPr/>
          <p:nvPr/>
        </p:nvSpPr>
        <p:spPr>
          <a:xfrm>
            <a:off x="1295400" y="4078068"/>
            <a:ext cx="2209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125"/>
              </a:spcBef>
              <a:tabLst>
                <a:tab pos="329565" algn="l"/>
              </a:tabLst>
            </a:pPr>
            <a:r>
              <a:rPr lang="en-US" spc="-20" dirty="0">
                <a:solidFill>
                  <a:srgbClr val="151B2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Applicant review </a:t>
            </a:r>
            <a:br>
              <a:rPr lang="en-US" spc="-20" dirty="0">
                <a:solidFill>
                  <a:srgbClr val="151B2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pc="-20" dirty="0">
                <a:solidFill>
                  <a:srgbClr val="151B2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qualifications.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7841C9D-DB9D-1644-9ED4-9B8BE12B3B7D}"/>
              </a:ext>
            </a:extLst>
          </p:cNvPr>
          <p:cNvSpPr/>
          <p:nvPr/>
        </p:nvSpPr>
        <p:spPr>
          <a:xfrm>
            <a:off x="4953000" y="4078069"/>
            <a:ext cx="2209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125"/>
              </a:spcBef>
              <a:tabLst>
                <a:tab pos="329565" algn="l"/>
              </a:tabLst>
            </a:pPr>
            <a:r>
              <a:rPr lang="en-US" spc="-20" dirty="0">
                <a:solidFill>
                  <a:srgbClr val="151B2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Applicant confirms GFI amounts.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0C9152F-C93C-F444-AFE5-6166EC634454}"/>
              </a:ext>
            </a:extLst>
          </p:cNvPr>
          <p:cNvSpPr/>
          <p:nvPr/>
        </p:nvSpPr>
        <p:spPr>
          <a:xfrm>
            <a:off x="8668512" y="3831336"/>
            <a:ext cx="2209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125"/>
              </a:spcBef>
              <a:tabLst>
                <a:tab pos="329565" algn="l"/>
              </a:tabLst>
            </a:pPr>
            <a:r>
              <a:rPr lang="en-US" spc="-20" dirty="0">
                <a:solidFill>
                  <a:srgbClr val="151B2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Managing broker </a:t>
            </a:r>
            <a:br>
              <a:rPr lang="en-US" spc="-20" dirty="0">
                <a:solidFill>
                  <a:srgbClr val="151B2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pc="-20" dirty="0">
                <a:solidFill>
                  <a:srgbClr val="151B2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or CFO completes </a:t>
            </a:r>
            <a:br>
              <a:rPr lang="en-US" spc="-20" dirty="0">
                <a:solidFill>
                  <a:srgbClr val="151B2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pc="-20" dirty="0">
                <a:solidFill>
                  <a:srgbClr val="151B2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and signs GFI </a:t>
            </a:r>
            <a:r>
              <a:rPr lang="en-US" spc="-20" dirty="0" err="1">
                <a:solidFill>
                  <a:srgbClr val="151B2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addidavit</a:t>
            </a:r>
            <a:r>
              <a:rPr lang="en-US" spc="-20" dirty="0">
                <a:solidFill>
                  <a:srgbClr val="151B2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170357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45363" y="6295923"/>
            <a:ext cx="136639" cy="14852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b="1" dirty="0">
              <a:latin typeface="Calibri" panose="020F0502020204030204" pitchFamily="34" charset="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33983" y="6399225"/>
            <a:ext cx="95986" cy="9112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b="1" dirty="0">
              <a:latin typeface="Calibri" panose="020F0502020204030204" pitchFamily="34" charset="0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33983" y="6224028"/>
            <a:ext cx="208127" cy="26631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b="1" dirty="0">
              <a:latin typeface="Calibri" panose="020F0502020204030204" pitchFamily="34" charset="0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27764" y="6468125"/>
            <a:ext cx="23495" cy="22860"/>
          </a:xfrm>
          <a:custGeom>
            <a:avLst/>
            <a:gdLst/>
            <a:ahLst/>
            <a:cxnLst/>
            <a:rect l="l" t="t" r="r" b="b"/>
            <a:pathLst>
              <a:path w="23494" h="22860">
                <a:moveTo>
                  <a:pt x="17970" y="0"/>
                </a:moveTo>
                <a:lnTo>
                  <a:pt x="5118" y="0"/>
                </a:lnTo>
                <a:lnTo>
                  <a:pt x="0" y="4991"/>
                </a:lnTo>
                <a:lnTo>
                  <a:pt x="0" y="17399"/>
                </a:lnTo>
                <a:lnTo>
                  <a:pt x="5118" y="22390"/>
                </a:lnTo>
                <a:lnTo>
                  <a:pt x="17970" y="22390"/>
                </a:lnTo>
                <a:lnTo>
                  <a:pt x="20807" y="19596"/>
                </a:lnTo>
                <a:lnTo>
                  <a:pt x="6870" y="19596"/>
                </a:lnTo>
                <a:lnTo>
                  <a:pt x="3441" y="15900"/>
                </a:lnTo>
                <a:lnTo>
                  <a:pt x="3441" y="6553"/>
                </a:lnTo>
                <a:lnTo>
                  <a:pt x="6870" y="2794"/>
                </a:lnTo>
                <a:lnTo>
                  <a:pt x="20807" y="2794"/>
                </a:lnTo>
                <a:lnTo>
                  <a:pt x="17970" y="0"/>
                </a:lnTo>
                <a:close/>
              </a:path>
              <a:path w="23494" h="22860">
                <a:moveTo>
                  <a:pt x="20807" y="2794"/>
                </a:moveTo>
                <a:lnTo>
                  <a:pt x="16217" y="2794"/>
                </a:lnTo>
                <a:lnTo>
                  <a:pt x="19659" y="6553"/>
                </a:lnTo>
                <a:lnTo>
                  <a:pt x="19659" y="15900"/>
                </a:lnTo>
                <a:lnTo>
                  <a:pt x="16217" y="19596"/>
                </a:lnTo>
                <a:lnTo>
                  <a:pt x="20807" y="19596"/>
                </a:lnTo>
                <a:lnTo>
                  <a:pt x="23037" y="17399"/>
                </a:lnTo>
                <a:lnTo>
                  <a:pt x="23037" y="4991"/>
                </a:lnTo>
                <a:lnTo>
                  <a:pt x="20807" y="2794"/>
                </a:lnTo>
                <a:close/>
              </a:path>
              <a:path w="23494" h="22860">
                <a:moveTo>
                  <a:pt x="13817" y="5842"/>
                </a:moveTo>
                <a:lnTo>
                  <a:pt x="9334" y="5842"/>
                </a:lnTo>
                <a:lnTo>
                  <a:pt x="7658" y="6032"/>
                </a:lnTo>
                <a:lnTo>
                  <a:pt x="6934" y="6159"/>
                </a:lnTo>
                <a:lnTo>
                  <a:pt x="6934" y="16484"/>
                </a:lnTo>
                <a:lnTo>
                  <a:pt x="10121" y="16484"/>
                </a:lnTo>
                <a:lnTo>
                  <a:pt x="10121" y="12725"/>
                </a:lnTo>
                <a:lnTo>
                  <a:pt x="16198" y="12725"/>
                </a:lnTo>
                <a:lnTo>
                  <a:pt x="16154" y="12522"/>
                </a:lnTo>
                <a:lnTo>
                  <a:pt x="15506" y="11747"/>
                </a:lnTo>
                <a:lnTo>
                  <a:pt x="14338" y="11353"/>
                </a:lnTo>
                <a:lnTo>
                  <a:pt x="15760" y="10833"/>
                </a:lnTo>
                <a:lnTo>
                  <a:pt x="16036" y="10579"/>
                </a:lnTo>
                <a:lnTo>
                  <a:pt x="10248" y="10579"/>
                </a:lnTo>
                <a:lnTo>
                  <a:pt x="10248" y="8115"/>
                </a:lnTo>
                <a:lnTo>
                  <a:pt x="10502" y="8115"/>
                </a:lnTo>
                <a:lnTo>
                  <a:pt x="10896" y="8051"/>
                </a:lnTo>
                <a:lnTo>
                  <a:pt x="16738" y="8051"/>
                </a:lnTo>
                <a:lnTo>
                  <a:pt x="16738" y="7848"/>
                </a:lnTo>
                <a:lnTo>
                  <a:pt x="16281" y="7073"/>
                </a:lnTo>
                <a:lnTo>
                  <a:pt x="15526" y="6553"/>
                </a:lnTo>
                <a:lnTo>
                  <a:pt x="14859" y="6159"/>
                </a:lnTo>
                <a:lnTo>
                  <a:pt x="13817" y="5842"/>
                </a:lnTo>
                <a:close/>
              </a:path>
              <a:path w="23494" h="22860">
                <a:moveTo>
                  <a:pt x="16198" y="12725"/>
                </a:moveTo>
                <a:lnTo>
                  <a:pt x="12192" y="12725"/>
                </a:lnTo>
                <a:lnTo>
                  <a:pt x="12712" y="13246"/>
                </a:lnTo>
                <a:lnTo>
                  <a:pt x="13296" y="16090"/>
                </a:lnTo>
                <a:lnTo>
                  <a:pt x="13627" y="16484"/>
                </a:lnTo>
                <a:lnTo>
                  <a:pt x="17195" y="16484"/>
                </a:lnTo>
                <a:lnTo>
                  <a:pt x="16992" y="16090"/>
                </a:lnTo>
                <a:lnTo>
                  <a:pt x="16802" y="15506"/>
                </a:lnTo>
                <a:lnTo>
                  <a:pt x="16198" y="12725"/>
                </a:lnTo>
                <a:close/>
              </a:path>
              <a:path w="23494" h="22860">
                <a:moveTo>
                  <a:pt x="16738" y="8051"/>
                </a:moveTo>
                <a:lnTo>
                  <a:pt x="12395" y="8051"/>
                </a:lnTo>
                <a:lnTo>
                  <a:pt x="13106" y="8496"/>
                </a:lnTo>
                <a:lnTo>
                  <a:pt x="13106" y="10121"/>
                </a:lnTo>
                <a:lnTo>
                  <a:pt x="12331" y="10579"/>
                </a:lnTo>
                <a:lnTo>
                  <a:pt x="16036" y="10579"/>
                </a:lnTo>
                <a:lnTo>
                  <a:pt x="16738" y="9931"/>
                </a:lnTo>
                <a:lnTo>
                  <a:pt x="16738" y="8051"/>
                </a:lnTo>
                <a:close/>
              </a:path>
            </a:pathLst>
          </a:custGeom>
          <a:solidFill>
            <a:srgbClr val="32394E"/>
          </a:solidFill>
        </p:spPr>
        <p:txBody>
          <a:bodyPr wrap="square" lIns="0" tIns="0" rIns="0" bIns="0" rtlCol="0"/>
          <a:lstStyle/>
          <a:p>
            <a:endParaRPr b="1" dirty="0">
              <a:latin typeface="Calibri" panose="020F0502020204030204" pitchFamily="34" charset="0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5799772" y="5887249"/>
            <a:ext cx="136550" cy="1581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b="1" dirty="0">
              <a:latin typeface="Calibri" panose="020F0502020204030204" pitchFamily="34" charset="0"/>
            </a:endParaRPr>
          </a:p>
        </p:txBody>
      </p:sp>
      <p:sp>
        <p:nvSpPr>
          <p:cNvPr id="79" name="object 21">
            <a:extLst>
              <a:ext uri="{FF2B5EF4-FFF2-40B4-BE49-F238E27FC236}">
                <a16:creationId xmlns:a16="http://schemas.microsoft.com/office/drawing/2014/main" id="{7175B51B-3FF8-4143-8F20-B67C18080BF8}"/>
              </a:ext>
            </a:extLst>
          </p:cNvPr>
          <p:cNvSpPr txBox="1"/>
          <p:nvPr/>
        </p:nvSpPr>
        <p:spPr>
          <a:xfrm>
            <a:off x="9753600" y="6096000"/>
            <a:ext cx="1823466" cy="370614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0"/>
              </a:spcBef>
              <a:tabLst>
                <a:tab pos="1978025" algn="l"/>
                <a:tab pos="10262870" algn="l"/>
                <a:tab pos="10390505" algn="l"/>
              </a:tabLst>
            </a:pPr>
            <a:r>
              <a:rPr sz="1200" b="1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fld id="{81D60167-4931-47E6-BA6A-407CBD079E47}" type="slidenum">
              <a:rPr sz="1200" b="1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12700" algn="r">
                <a:lnSpc>
                  <a:spcPct val="100000"/>
                </a:lnSpc>
                <a:spcBef>
                  <a:spcPts val="10"/>
                </a:spcBef>
                <a:tabLst>
                  <a:tab pos="1978025" algn="l"/>
                  <a:tab pos="10262870" algn="l"/>
                  <a:tab pos="10390505" algn="l"/>
                </a:tabLst>
              </a:pPr>
              <a:t>22</a:t>
            </a:fld>
            <a:endParaRPr sz="1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itle Placeholder 2">
            <a:extLst>
              <a:ext uri="{FF2B5EF4-FFF2-40B4-BE49-F238E27FC236}">
                <a16:creationId xmlns:a16="http://schemas.microsoft.com/office/drawing/2014/main" id="{5A852624-F273-9544-8D42-900E73E75CF4}"/>
              </a:ext>
            </a:extLst>
          </p:cNvPr>
          <p:cNvSpPr txBox="1">
            <a:spLocks/>
          </p:cNvSpPr>
          <p:nvPr/>
        </p:nvSpPr>
        <p:spPr>
          <a:xfrm>
            <a:off x="533400" y="457200"/>
            <a:ext cx="41148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600" kern="1200" cap="all" spc="190" baseline="0">
                <a:solidFill>
                  <a:srgbClr val="B2BCC5"/>
                </a:solidFill>
                <a:effectLst/>
                <a:latin typeface="DIN Next LT Pro Light" panose="020B0303020203050203" pitchFamily="34" charset="77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dirty="0">
                <a:latin typeface="Calibri Light" panose="020F0302020204030204" pitchFamily="34" charset="0"/>
              </a:rPr>
              <a:t>Admissions process</a:t>
            </a:r>
          </a:p>
        </p:txBody>
      </p:sp>
      <p:sp>
        <p:nvSpPr>
          <p:cNvPr id="16" name="object 2">
            <a:extLst>
              <a:ext uri="{FF2B5EF4-FFF2-40B4-BE49-F238E27FC236}">
                <a16:creationId xmlns:a16="http://schemas.microsoft.com/office/drawing/2014/main" id="{9A18C004-CF4F-8645-9F46-AD4084AE9A6F}"/>
              </a:ext>
            </a:extLst>
          </p:cNvPr>
          <p:cNvSpPr txBox="1"/>
          <p:nvPr/>
        </p:nvSpPr>
        <p:spPr>
          <a:xfrm>
            <a:off x="596900" y="1263125"/>
            <a:ext cx="5041900" cy="1397819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12700" marR="5080">
              <a:lnSpc>
                <a:spcPts val="4800"/>
              </a:lnSpc>
              <a:spcBef>
                <a:spcPts val="1060"/>
              </a:spcBef>
            </a:pPr>
            <a:r>
              <a:rPr lang="en-US" sz="4800" b="1" spc="65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SUBMITTING AN APPLICATION</a:t>
            </a:r>
            <a:endParaRPr sz="4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A8FDB48-C52A-2547-88EC-FF4E79485FE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9147" y="2465792"/>
            <a:ext cx="11802853" cy="3824124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13A6277E-6BC6-C544-B397-95F1033CC079}"/>
              </a:ext>
            </a:extLst>
          </p:cNvPr>
          <p:cNvSpPr/>
          <p:nvPr/>
        </p:nvSpPr>
        <p:spPr>
          <a:xfrm>
            <a:off x="1295400" y="3828871"/>
            <a:ext cx="2209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125"/>
              </a:spcBef>
              <a:tabLst>
                <a:tab pos="329565" algn="l"/>
              </a:tabLst>
            </a:pPr>
            <a:r>
              <a:rPr lang="en-US" sz="1600" spc="-20" dirty="0">
                <a:solidFill>
                  <a:srgbClr val="151B2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Online application completed with GFI affidavit submitted to SIOR Headquarters.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93D598B-2A5B-2243-8298-2466D2E0037D}"/>
              </a:ext>
            </a:extLst>
          </p:cNvPr>
          <p:cNvSpPr/>
          <p:nvPr/>
        </p:nvSpPr>
        <p:spPr>
          <a:xfrm>
            <a:off x="4974336" y="3875782"/>
            <a:ext cx="2209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125"/>
              </a:spcBef>
              <a:tabLst>
                <a:tab pos="329565" algn="l"/>
              </a:tabLst>
            </a:pPr>
            <a:r>
              <a:rPr lang="en-US" sz="1600" spc="-20" dirty="0">
                <a:solidFill>
                  <a:srgbClr val="151B2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Chapter reviews application and </a:t>
            </a:r>
            <a:br>
              <a:rPr lang="en-US" sz="1600" spc="-20" dirty="0">
                <a:solidFill>
                  <a:srgbClr val="151B2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1600" spc="-20" dirty="0">
                <a:solidFill>
                  <a:srgbClr val="151B2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conducts interview </a:t>
            </a:r>
            <a:br>
              <a:rPr lang="en-US" sz="1600" spc="-20" dirty="0">
                <a:solidFill>
                  <a:srgbClr val="151B2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1600" spc="-20" dirty="0">
                <a:solidFill>
                  <a:srgbClr val="151B2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with applicant.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E6B3805-7F02-9B4D-842A-907784E54E95}"/>
              </a:ext>
            </a:extLst>
          </p:cNvPr>
          <p:cNvSpPr/>
          <p:nvPr/>
        </p:nvSpPr>
        <p:spPr>
          <a:xfrm>
            <a:off x="8648700" y="3846448"/>
            <a:ext cx="2209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125"/>
              </a:spcBef>
              <a:tabLst>
                <a:tab pos="329565" algn="l"/>
              </a:tabLst>
            </a:pPr>
            <a:r>
              <a:rPr lang="en-US" sz="1600" spc="-20" dirty="0">
                <a:solidFill>
                  <a:srgbClr val="151B2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Admissions Manager notifies Chapter membership and </a:t>
            </a:r>
            <a:br>
              <a:rPr lang="en-US" sz="1600" spc="-20" dirty="0">
                <a:solidFill>
                  <a:srgbClr val="151B2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1600" spc="-20" dirty="0">
                <a:solidFill>
                  <a:srgbClr val="151B2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invites comments. </a:t>
            </a:r>
          </a:p>
        </p:txBody>
      </p:sp>
    </p:spTree>
    <p:extLst>
      <p:ext uri="{BB962C8B-B14F-4D97-AF65-F5344CB8AC3E}">
        <p14:creationId xmlns:p14="http://schemas.microsoft.com/office/powerpoint/2010/main" val="40114579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45363" y="6295923"/>
            <a:ext cx="136639" cy="14852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b="1" dirty="0">
              <a:latin typeface="Calibri" panose="020F0502020204030204" pitchFamily="34" charset="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33983" y="6399225"/>
            <a:ext cx="95986" cy="9112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b="1" dirty="0">
              <a:latin typeface="Calibri" panose="020F0502020204030204" pitchFamily="34" charset="0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33983" y="6224028"/>
            <a:ext cx="208127" cy="26631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b="1" dirty="0">
              <a:latin typeface="Calibri" panose="020F0502020204030204" pitchFamily="34" charset="0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27764" y="6468125"/>
            <a:ext cx="23495" cy="22860"/>
          </a:xfrm>
          <a:custGeom>
            <a:avLst/>
            <a:gdLst/>
            <a:ahLst/>
            <a:cxnLst/>
            <a:rect l="l" t="t" r="r" b="b"/>
            <a:pathLst>
              <a:path w="23494" h="22860">
                <a:moveTo>
                  <a:pt x="17970" y="0"/>
                </a:moveTo>
                <a:lnTo>
                  <a:pt x="5118" y="0"/>
                </a:lnTo>
                <a:lnTo>
                  <a:pt x="0" y="4991"/>
                </a:lnTo>
                <a:lnTo>
                  <a:pt x="0" y="17399"/>
                </a:lnTo>
                <a:lnTo>
                  <a:pt x="5118" y="22390"/>
                </a:lnTo>
                <a:lnTo>
                  <a:pt x="17970" y="22390"/>
                </a:lnTo>
                <a:lnTo>
                  <a:pt x="20807" y="19596"/>
                </a:lnTo>
                <a:lnTo>
                  <a:pt x="6870" y="19596"/>
                </a:lnTo>
                <a:lnTo>
                  <a:pt x="3441" y="15900"/>
                </a:lnTo>
                <a:lnTo>
                  <a:pt x="3441" y="6553"/>
                </a:lnTo>
                <a:lnTo>
                  <a:pt x="6870" y="2794"/>
                </a:lnTo>
                <a:lnTo>
                  <a:pt x="20807" y="2794"/>
                </a:lnTo>
                <a:lnTo>
                  <a:pt x="17970" y="0"/>
                </a:lnTo>
                <a:close/>
              </a:path>
              <a:path w="23494" h="22860">
                <a:moveTo>
                  <a:pt x="20807" y="2794"/>
                </a:moveTo>
                <a:lnTo>
                  <a:pt x="16217" y="2794"/>
                </a:lnTo>
                <a:lnTo>
                  <a:pt x="19659" y="6553"/>
                </a:lnTo>
                <a:lnTo>
                  <a:pt x="19659" y="15900"/>
                </a:lnTo>
                <a:lnTo>
                  <a:pt x="16217" y="19596"/>
                </a:lnTo>
                <a:lnTo>
                  <a:pt x="20807" y="19596"/>
                </a:lnTo>
                <a:lnTo>
                  <a:pt x="23037" y="17399"/>
                </a:lnTo>
                <a:lnTo>
                  <a:pt x="23037" y="4991"/>
                </a:lnTo>
                <a:lnTo>
                  <a:pt x="20807" y="2794"/>
                </a:lnTo>
                <a:close/>
              </a:path>
              <a:path w="23494" h="22860">
                <a:moveTo>
                  <a:pt x="13817" y="5842"/>
                </a:moveTo>
                <a:lnTo>
                  <a:pt x="9334" y="5842"/>
                </a:lnTo>
                <a:lnTo>
                  <a:pt x="7658" y="6032"/>
                </a:lnTo>
                <a:lnTo>
                  <a:pt x="6934" y="6159"/>
                </a:lnTo>
                <a:lnTo>
                  <a:pt x="6934" y="16484"/>
                </a:lnTo>
                <a:lnTo>
                  <a:pt x="10121" y="16484"/>
                </a:lnTo>
                <a:lnTo>
                  <a:pt x="10121" y="12725"/>
                </a:lnTo>
                <a:lnTo>
                  <a:pt x="16198" y="12725"/>
                </a:lnTo>
                <a:lnTo>
                  <a:pt x="16154" y="12522"/>
                </a:lnTo>
                <a:lnTo>
                  <a:pt x="15506" y="11747"/>
                </a:lnTo>
                <a:lnTo>
                  <a:pt x="14338" y="11353"/>
                </a:lnTo>
                <a:lnTo>
                  <a:pt x="15760" y="10833"/>
                </a:lnTo>
                <a:lnTo>
                  <a:pt x="16036" y="10579"/>
                </a:lnTo>
                <a:lnTo>
                  <a:pt x="10248" y="10579"/>
                </a:lnTo>
                <a:lnTo>
                  <a:pt x="10248" y="8115"/>
                </a:lnTo>
                <a:lnTo>
                  <a:pt x="10502" y="8115"/>
                </a:lnTo>
                <a:lnTo>
                  <a:pt x="10896" y="8051"/>
                </a:lnTo>
                <a:lnTo>
                  <a:pt x="16738" y="8051"/>
                </a:lnTo>
                <a:lnTo>
                  <a:pt x="16738" y="7848"/>
                </a:lnTo>
                <a:lnTo>
                  <a:pt x="16281" y="7073"/>
                </a:lnTo>
                <a:lnTo>
                  <a:pt x="15526" y="6553"/>
                </a:lnTo>
                <a:lnTo>
                  <a:pt x="14859" y="6159"/>
                </a:lnTo>
                <a:lnTo>
                  <a:pt x="13817" y="5842"/>
                </a:lnTo>
                <a:close/>
              </a:path>
              <a:path w="23494" h="22860">
                <a:moveTo>
                  <a:pt x="16198" y="12725"/>
                </a:moveTo>
                <a:lnTo>
                  <a:pt x="12192" y="12725"/>
                </a:lnTo>
                <a:lnTo>
                  <a:pt x="12712" y="13246"/>
                </a:lnTo>
                <a:lnTo>
                  <a:pt x="13296" y="16090"/>
                </a:lnTo>
                <a:lnTo>
                  <a:pt x="13627" y="16484"/>
                </a:lnTo>
                <a:lnTo>
                  <a:pt x="17195" y="16484"/>
                </a:lnTo>
                <a:lnTo>
                  <a:pt x="16992" y="16090"/>
                </a:lnTo>
                <a:lnTo>
                  <a:pt x="16802" y="15506"/>
                </a:lnTo>
                <a:lnTo>
                  <a:pt x="16198" y="12725"/>
                </a:lnTo>
                <a:close/>
              </a:path>
              <a:path w="23494" h="22860">
                <a:moveTo>
                  <a:pt x="16738" y="8051"/>
                </a:moveTo>
                <a:lnTo>
                  <a:pt x="12395" y="8051"/>
                </a:lnTo>
                <a:lnTo>
                  <a:pt x="13106" y="8496"/>
                </a:lnTo>
                <a:lnTo>
                  <a:pt x="13106" y="10121"/>
                </a:lnTo>
                <a:lnTo>
                  <a:pt x="12331" y="10579"/>
                </a:lnTo>
                <a:lnTo>
                  <a:pt x="16036" y="10579"/>
                </a:lnTo>
                <a:lnTo>
                  <a:pt x="16738" y="9931"/>
                </a:lnTo>
                <a:lnTo>
                  <a:pt x="16738" y="8051"/>
                </a:lnTo>
                <a:close/>
              </a:path>
            </a:pathLst>
          </a:custGeom>
          <a:solidFill>
            <a:srgbClr val="32394E"/>
          </a:solidFill>
        </p:spPr>
        <p:txBody>
          <a:bodyPr wrap="square" lIns="0" tIns="0" rIns="0" bIns="0" rtlCol="0"/>
          <a:lstStyle/>
          <a:p>
            <a:endParaRPr b="1" dirty="0">
              <a:latin typeface="Calibri" panose="020F0502020204030204" pitchFamily="34" charset="0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5799772" y="5887249"/>
            <a:ext cx="136550" cy="1581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b="1" dirty="0">
              <a:latin typeface="Calibri" panose="020F0502020204030204" pitchFamily="34" charset="0"/>
            </a:endParaRPr>
          </a:p>
        </p:txBody>
      </p:sp>
      <p:sp>
        <p:nvSpPr>
          <p:cNvPr id="79" name="object 21">
            <a:extLst>
              <a:ext uri="{FF2B5EF4-FFF2-40B4-BE49-F238E27FC236}">
                <a16:creationId xmlns:a16="http://schemas.microsoft.com/office/drawing/2014/main" id="{7175B51B-3FF8-4143-8F20-B67C18080BF8}"/>
              </a:ext>
            </a:extLst>
          </p:cNvPr>
          <p:cNvSpPr txBox="1"/>
          <p:nvPr/>
        </p:nvSpPr>
        <p:spPr>
          <a:xfrm>
            <a:off x="9753600" y="6096000"/>
            <a:ext cx="1823466" cy="370614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0"/>
              </a:spcBef>
              <a:tabLst>
                <a:tab pos="1978025" algn="l"/>
                <a:tab pos="10262870" algn="l"/>
                <a:tab pos="10390505" algn="l"/>
              </a:tabLst>
            </a:pPr>
            <a:r>
              <a:rPr sz="1200" b="1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fld id="{81D60167-4931-47E6-BA6A-407CBD079E47}" type="slidenum">
              <a:rPr sz="1200" b="1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12700" algn="r">
                <a:lnSpc>
                  <a:spcPct val="100000"/>
                </a:lnSpc>
                <a:spcBef>
                  <a:spcPts val="10"/>
                </a:spcBef>
                <a:tabLst>
                  <a:tab pos="1978025" algn="l"/>
                  <a:tab pos="10262870" algn="l"/>
                  <a:tab pos="10390505" algn="l"/>
                </a:tabLst>
              </a:pPr>
              <a:t>23</a:t>
            </a:fld>
            <a:endParaRPr sz="1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itle Placeholder 2">
            <a:extLst>
              <a:ext uri="{FF2B5EF4-FFF2-40B4-BE49-F238E27FC236}">
                <a16:creationId xmlns:a16="http://schemas.microsoft.com/office/drawing/2014/main" id="{5A852624-F273-9544-8D42-900E73E75CF4}"/>
              </a:ext>
            </a:extLst>
          </p:cNvPr>
          <p:cNvSpPr txBox="1">
            <a:spLocks/>
          </p:cNvSpPr>
          <p:nvPr/>
        </p:nvSpPr>
        <p:spPr>
          <a:xfrm>
            <a:off x="533400" y="457200"/>
            <a:ext cx="41148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600" kern="1200" cap="all" spc="190" baseline="0">
                <a:solidFill>
                  <a:srgbClr val="B2BCC5"/>
                </a:solidFill>
                <a:effectLst/>
                <a:latin typeface="DIN Next LT Pro Light" panose="020B0303020203050203" pitchFamily="34" charset="77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dirty="0">
                <a:latin typeface="Calibri Light" panose="020F0302020204030204" pitchFamily="34" charset="0"/>
              </a:rPr>
              <a:t>Admissions process</a:t>
            </a:r>
          </a:p>
        </p:txBody>
      </p:sp>
      <p:sp>
        <p:nvSpPr>
          <p:cNvPr id="16" name="object 2">
            <a:extLst>
              <a:ext uri="{FF2B5EF4-FFF2-40B4-BE49-F238E27FC236}">
                <a16:creationId xmlns:a16="http://schemas.microsoft.com/office/drawing/2014/main" id="{9A18C004-CF4F-8645-9F46-AD4084AE9A6F}"/>
              </a:ext>
            </a:extLst>
          </p:cNvPr>
          <p:cNvSpPr txBox="1"/>
          <p:nvPr/>
        </p:nvSpPr>
        <p:spPr>
          <a:xfrm>
            <a:off x="596900" y="1290689"/>
            <a:ext cx="5041900" cy="1397819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12700" marR="5080">
              <a:lnSpc>
                <a:spcPts val="4800"/>
              </a:lnSpc>
              <a:spcBef>
                <a:spcPts val="1060"/>
              </a:spcBef>
            </a:pPr>
            <a:r>
              <a:rPr lang="en-US" sz="4800" b="1" spc="65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APPLICATION</a:t>
            </a:r>
            <a:br>
              <a:rPr lang="en-US" sz="4800" b="1" spc="65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4800" b="1" spc="65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  <a:endParaRPr sz="4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BEA92F8-56DC-6244-ADDD-56123A66F71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2500" y="2899053"/>
            <a:ext cx="10287000" cy="2958838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16510E1C-9495-B544-9388-68624F7104CD}"/>
              </a:ext>
            </a:extLst>
          </p:cNvPr>
          <p:cNvSpPr/>
          <p:nvPr/>
        </p:nvSpPr>
        <p:spPr>
          <a:xfrm>
            <a:off x="1295400" y="3828871"/>
            <a:ext cx="2209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125"/>
              </a:spcBef>
              <a:tabLst>
                <a:tab pos="329565" algn="l"/>
              </a:tabLst>
            </a:pPr>
            <a:r>
              <a:rPr lang="en-US" sz="1600" spc="-20" dirty="0">
                <a:solidFill>
                  <a:srgbClr val="151B2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Applicant obtains </a:t>
            </a:r>
            <a:br>
              <a:rPr lang="en-US" sz="1600" spc="-20" dirty="0">
                <a:solidFill>
                  <a:srgbClr val="151B2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1600" spc="-20" dirty="0">
                <a:solidFill>
                  <a:srgbClr val="151B2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two endorsements </a:t>
            </a:r>
            <a:br>
              <a:rPr lang="en-US" sz="1600" spc="-20" dirty="0">
                <a:solidFill>
                  <a:srgbClr val="151B2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1600" spc="-20" dirty="0">
                <a:solidFill>
                  <a:srgbClr val="151B2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and remits to Manager of Admission.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DCB6E9F-AA1D-7A4A-B51D-174ACD6819C6}"/>
              </a:ext>
            </a:extLst>
          </p:cNvPr>
          <p:cNvSpPr/>
          <p:nvPr/>
        </p:nvSpPr>
        <p:spPr>
          <a:xfrm>
            <a:off x="4991100" y="3962400"/>
            <a:ext cx="2209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125"/>
              </a:spcBef>
              <a:tabLst>
                <a:tab pos="329565" algn="l"/>
              </a:tabLst>
            </a:pPr>
            <a:r>
              <a:rPr lang="en-US" sz="1600" spc="-20" dirty="0">
                <a:solidFill>
                  <a:srgbClr val="151B2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Vote for approval </a:t>
            </a:r>
            <a:br>
              <a:rPr lang="en-US" sz="1600" spc="-20" dirty="0">
                <a:solidFill>
                  <a:srgbClr val="151B2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1600" spc="-20" dirty="0">
                <a:solidFill>
                  <a:srgbClr val="151B2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by SIOR Council of Chapter Presidents.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53B4316-D67D-1A4A-B594-1D997CE09864}"/>
              </a:ext>
            </a:extLst>
          </p:cNvPr>
          <p:cNvSpPr/>
          <p:nvPr/>
        </p:nvSpPr>
        <p:spPr>
          <a:xfrm>
            <a:off x="8648700" y="4044314"/>
            <a:ext cx="2209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125"/>
              </a:spcBef>
              <a:tabLst>
                <a:tab pos="329565" algn="l"/>
              </a:tabLst>
            </a:pPr>
            <a:r>
              <a:rPr lang="en-US" b="1" spc="-20" dirty="0">
                <a:solidFill>
                  <a:srgbClr val="151B28"/>
                </a:solidFill>
                <a:latin typeface="Calibri" panose="020F0502020204030204" pitchFamily="34" charset="0"/>
                <a:cs typeface="Calibri Light" panose="020F0302020204030204" pitchFamily="34" charset="0"/>
              </a:rPr>
              <a:t>WELCOME </a:t>
            </a:r>
            <a:br>
              <a:rPr lang="en-US" b="1" spc="-20" dirty="0">
                <a:solidFill>
                  <a:srgbClr val="151B28"/>
                </a:solidFill>
                <a:latin typeface="Calibri" panose="020F0502020204030204" pitchFamily="34" charset="0"/>
                <a:cs typeface="Calibri Light" panose="020F0302020204030204" pitchFamily="34" charset="0"/>
              </a:rPr>
            </a:br>
            <a:r>
              <a:rPr lang="en-US" b="1" spc="-20" dirty="0">
                <a:solidFill>
                  <a:srgbClr val="151B28"/>
                </a:solidFill>
                <a:latin typeface="Calibri" panose="020F0502020204030204" pitchFamily="34" charset="0"/>
                <a:cs typeface="Calibri Light" panose="020F0302020204030204" pitchFamily="34" charset="0"/>
              </a:rPr>
              <a:t>TO SIOR!</a:t>
            </a:r>
          </a:p>
        </p:txBody>
      </p:sp>
    </p:spTree>
    <p:extLst>
      <p:ext uri="{BB962C8B-B14F-4D97-AF65-F5344CB8AC3E}">
        <p14:creationId xmlns:p14="http://schemas.microsoft.com/office/powerpoint/2010/main" val="29181942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F78D5D8-9280-A142-A110-4E6AA073FE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048"/>
            <a:ext cx="12192000" cy="6851904"/>
          </a:xfrm>
          <a:prstGeom prst="rect">
            <a:avLst/>
          </a:prstGeom>
        </p:spPr>
      </p:pic>
      <p:sp>
        <p:nvSpPr>
          <p:cNvPr id="14" name="Title Placeholder 2">
            <a:extLst>
              <a:ext uri="{FF2B5EF4-FFF2-40B4-BE49-F238E27FC236}">
                <a16:creationId xmlns:a16="http://schemas.microsoft.com/office/drawing/2014/main" id="{5D0CE13C-1BDD-9A40-870E-1E98A177E598}"/>
              </a:ext>
            </a:extLst>
          </p:cNvPr>
          <p:cNvSpPr txBox="1">
            <a:spLocks/>
          </p:cNvSpPr>
          <p:nvPr/>
        </p:nvSpPr>
        <p:spPr>
          <a:xfrm>
            <a:off x="533400" y="457200"/>
            <a:ext cx="41148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600" kern="1200" cap="all" spc="190" baseline="0">
                <a:solidFill>
                  <a:srgbClr val="B2BCC5"/>
                </a:solidFill>
                <a:effectLst/>
                <a:latin typeface="DIN Next LT Pro Light" panose="020B0303020203050203" pitchFamily="34" charset="77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dirty="0">
                <a:solidFill>
                  <a:srgbClr val="151B28"/>
                </a:solidFill>
                <a:latin typeface="Calibri Light" panose="020F0302020204030204" pitchFamily="34" charset="0"/>
              </a:rPr>
              <a:t>Your path to membership</a:t>
            </a:r>
          </a:p>
        </p:txBody>
      </p:sp>
      <p:pic>
        <p:nvPicPr>
          <p:cNvPr id="15" name="Picture 14" descr="A close up of a logo&#10;&#10;Description automatically generated">
            <a:extLst>
              <a:ext uri="{FF2B5EF4-FFF2-40B4-BE49-F238E27FC236}">
                <a16:creationId xmlns:a16="http://schemas.microsoft.com/office/drawing/2014/main" id="{1D6B222D-0F34-064F-93FC-6A17795911F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982" r="250" b="2684"/>
          <a:stretch/>
        </p:blipFill>
        <p:spPr>
          <a:xfrm>
            <a:off x="0" y="6035040"/>
            <a:ext cx="12161520" cy="640080"/>
          </a:xfrm>
          <a:prstGeom prst="rect">
            <a:avLst/>
          </a:prstGeom>
        </p:spPr>
      </p:pic>
      <p:sp>
        <p:nvSpPr>
          <p:cNvPr id="18" name="object 18"/>
          <p:cNvSpPr txBox="1"/>
          <p:nvPr/>
        </p:nvSpPr>
        <p:spPr>
          <a:xfrm>
            <a:off x="7772400" y="1524000"/>
            <a:ext cx="4267200" cy="127470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4800"/>
              </a:lnSpc>
              <a:spcBef>
                <a:spcPts val="100"/>
              </a:spcBef>
            </a:pPr>
            <a:r>
              <a:rPr lang="en-US" sz="4800" b="1" spc="6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NEW SIOR</a:t>
            </a:r>
            <a:br>
              <a:rPr lang="en-US" sz="4800" b="1" spc="6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4800" b="1" spc="6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DESIGNEE</a:t>
            </a:r>
            <a:endParaRPr lang="en-US" sz="4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object 14">
            <a:extLst>
              <a:ext uri="{FF2B5EF4-FFF2-40B4-BE49-F238E27FC236}">
                <a16:creationId xmlns:a16="http://schemas.microsoft.com/office/drawing/2014/main" id="{1B3D54DB-B00D-E44B-802E-7351D543D310}"/>
              </a:ext>
            </a:extLst>
          </p:cNvPr>
          <p:cNvSpPr txBox="1"/>
          <p:nvPr/>
        </p:nvSpPr>
        <p:spPr>
          <a:xfrm>
            <a:off x="7772400" y="2743200"/>
            <a:ext cx="3957066" cy="2362200"/>
          </a:xfrm>
          <a:prstGeom prst="rect">
            <a:avLst/>
          </a:prstGeom>
        </p:spPr>
        <p:txBody>
          <a:bodyPr vert="horz" wrap="square" lIns="0" tIns="182880" rIns="0" bIns="0" rtlCol="0">
            <a:noAutofit/>
          </a:bodyPr>
          <a:lstStyle/>
          <a:p>
            <a:pPr marL="355600" indent="-342900">
              <a:lnSpc>
                <a:spcPct val="100000"/>
              </a:lnSpc>
              <a:spcBef>
                <a:spcPts val="1125"/>
              </a:spcBef>
              <a:buBlip>
                <a:blip r:embed="rId5"/>
              </a:buBlip>
              <a:tabLst>
                <a:tab pos="329565" algn="l"/>
              </a:tabLst>
            </a:pPr>
            <a:r>
              <a:rPr lang="en-US" sz="200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Attend an SIOR Conference – </a:t>
            </a:r>
            <a:br>
              <a:rPr lang="en-US" sz="200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200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first one is complimentary.</a:t>
            </a:r>
            <a:endParaRPr lang="en-US" sz="2000" spc="-20" dirty="0">
              <a:solidFill>
                <a:srgbClr val="30384D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355600" indent="-342900">
              <a:lnSpc>
                <a:spcPct val="100000"/>
              </a:lnSpc>
              <a:spcBef>
                <a:spcPts val="1125"/>
              </a:spcBef>
              <a:buBlip>
                <a:blip r:embed="rId5"/>
              </a:buBlip>
              <a:tabLst>
                <a:tab pos="329565" algn="l"/>
              </a:tabLst>
            </a:pPr>
            <a:r>
              <a:rPr lang="en-US" sz="200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Get involved with the </a:t>
            </a:r>
            <a:br>
              <a:rPr lang="en-US" sz="200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200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local chapter.</a:t>
            </a:r>
          </a:p>
          <a:p>
            <a:pPr marL="355600" indent="-342900">
              <a:lnSpc>
                <a:spcPct val="100000"/>
              </a:lnSpc>
              <a:spcBef>
                <a:spcPts val="1125"/>
              </a:spcBef>
              <a:buBlip>
                <a:blip r:embed="rId5"/>
              </a:buBlip>
              <a:tabLst>
                <a:tab pos="329565" algn="l"/>
              </a:tabLst>
            </a:pPr>
            <a:r>
              <a:rPr lang="en-US" sz="200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Participate as an active member.</a:t>
            </a:r>
          </a:p>
        </p:txBody>
      </p:sp>
      <p:sp>
        <p:nvSpPr>
          <p:cNvPr id="12" name="object 21">
            <a:extLst>
              <a:ext uri="{FF2B5EF4-FFF2-40B4-BE49-F238E27FC236}">
                <a16:creationId xmlns:a16="http://schemas.microsoft.com/office/drawing/2014/main" id="{F2D58385-E02F-DB4B-850B-B6180E20C34E}"/>
              </a:ext>
            </a:extLst>
          </p:cNvPr>
          <p:cNvSpPr txBox="1"/>
          <p:nvPr/>
        </p:nvSpPr>
        <p:spPr>
          <a:xfrm>
            <a:off x="9753600" y="6096000"/>
            <a:ext cx="1823466" cy="370614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0"/>
              </a:spcBef>
              <a:tabLst>
                <a:tab pos="1978025" algn="l"/>
                <a:tab pos="10262870" algn="l"/>
                <a:tab pos="10390505" algn="l"/>
              </a:tabLst>
            </a:pPr>
            <a:r>
              <a:rPr sz="1200" b="1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fld id="{81D60167-4931-47E6-BA6A-407CBD079E47}" type="slidenum">
              <a:rPr sz="1200" b="1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12700" algn="r">
                <a:lnSpc>
                  <a:spcPct val="100000"/>
                </a:lnSpc>
                <a:spcBef>
                  <a:spcPts val="10"/>
                </a:spcBef>
                <a:tabLst>
                  <a:tab pos="1978025" algn="l"/>
                  <a:tab pos="10262870" algn="l"/>
                  <a:tab pos="10390505" algn="l"/>
                </a:tabLst>
              </a:pPr>
              <a:t>24</a:t>
            </a:fld>
            <a:endParaRPr sz="1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64414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4">
            <a:extLst>
              <a:ext uri="{FF2B5EF4-FFF2-40B4-BE49-F238E27FC236}">
                <a16:creationId xmlns:a16="http://schemas.microsoft.com/office/drawing/2014/main" id="{73A0B3FF-B16E-384B-9FEF-6EE3FDBF1F88}"/>
              </a:ext>
            </a:extLst>
          </p:cNvPr>
          <p:cNvSpPr txBox="1">
            <a:spLocks/>
          </p:cNvSpPr>
          <p:nvPr/>
        </p:nvSpPr>
        <p:spPr>
          <a:xfrm>
            <a:off x="685800" y="2730090"/>
            <a:ext cx="4605338" cy="1397819"/>
          </a:xfrm>
          <a:prstGeom prst="rect">
            <a:avLst/>
          </a:prstGeom>
        </p:spPr>
        <p:txBody>
          <a:bodyPr vert="horz" wrap="square" lIns="0" tIns="134620" rIns="0" bIns="0" rtlCol="0" anchor="ctr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600" kern="1200" cap="all" spc="190" baseline="0">
                <a:solidFill>
                  <a:srgbClr val="B2BCC5"/>
                </a:solidFill>
                <a:effectLst/>
                <a:latin typeface="DINNextLTPro-Light" panose="020B0503020203050203" pitchFamily="34" charset="77"/>
                <a:ea typeface="+mj-ea"/>
                <a:cs typeface="+mj-cs"/>
              </a:defRPr>
            </a:lvl1pPr>
          </a:lstStyle>
          <a:p>
            <a:pPr marL="12700" marR="5080">
              <a:lnSpc>
                <a:spcPts val="4800"/>
              </a:lnSpc>
              <a:spcBef>
                <a:spcPts val="1060"/>
              </a:spcBef>
            </a:pPr>
            <a:r>
              <a:rPr lang="en-US" sz="4800" b="1" spc="80" dirty="0">
                <a:solidFill>
                  <a:srgbClr val="659CD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Membership fees</a:t>
            </a:r>
            <a:endParaRPr lang="en-US" sz="4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itle Placeholder 2">
            <a:extLst>
              <a:ext uri="{FF2B5EF4-FFF2-40B4-BE49-F238E27FC236}">
                <a16:creationId xmlns:a16="http://schemas.microsoft.com/office/drawing/2014/main" id="{B03C406A-F0D7-E446-8804-1D73F9926312}"/>
              </a:ext>
            </a:extLst>
          </p:cNvPr>
          <p:cNvSpPr txBox="1">
            <a:spLocks/>
          </p:cNvSpPr>
          <p:nvPr/>
        </p:nvSpPr>
        <p:spPr>
          <a:xfrm>
            <a:off x="533399" y="457200"/>
            <a:ext cx="4267201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600" kern="1200" cap="all" spc="190" baseline="0">
                <a:solidFill>
                  <a:srgbClr val="B2BCC5"/>
                </a:solidFill>
                <a:effectLst/>
                <a:latin typeface="DIN Next LT Pro Light" panose="020B0303020203050203" pitchFamily="34" charset="77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dirty="0">
                <a:latin typeface="Calibri Light" panose="020F0302020204030204" pitchFamily="34" charset="0"/>
              </a:rPr>
              <a:t>Your path the membership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374BD3C-AA96-3A42-93A9-11AE13275424}"/>
              </a:ext>
            </a:extLst>
          </p:cNvPr>
          <p:cNvSpPr/>
          <p:nvPr/>
        </p:nvSpPr>
        <p:spPr>
          <a:xfrm>
            <a:off x="6629400" y="1665697"/>
            <a:ext cx="4605338" cy="3742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spcBef>
                <a:spcPts val="2000"/>
              </a:spcBef>
              <a:tabLst>
                <a:tab pos="329565" algn="l"/>
              </a:tabLst>
            </a:pPr>
            <a:r>
              <a:rPr lang="en-US" sz="2000" b="1" spc="4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MEMBER ASSOCIATE:</a:t>
            </a:r>
            <a:endParaRPr lang="en-US" sz="2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55600" indent="-342900">
              <a:lnSpc>
                <a:spcPct val="100000"/>
              </a:lnSpc>
              <a:spcBef>
                <a:spcPts val="1125"/>
              </a:spcBef>
              <a:buBlip>
                <a:blip r:embed="rId2"/>
              </a:buBlip>
              <a:tabLst>
                <a:tab pos="329565" algn="l"/>
              </a:tabLst>
            </a:pP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Online Application - $175</a:t>
            </a:r>
          </a:p>
          <a:p>
            <a:pPr marL="355600" indent="-342900">
              <a:lnSpc>
                <a:spcPct val="100000"/>
              </a:lnSpc>
              <a:spcBef>
                <a:spcPts val="1125"/>
              </a:spcBef>
              <a:buBlip>
                <a:blip r:embed="rId2"/>
              </a:buBlip>
              <a:tabLst>
                <a:tab pos="329565" algn="l"/>
              </a:tabLst>
            </a:pP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Annual Membership Dues: $450</a:t>
            </a:r>
          </a:p>
          <a:p>
            <a:pPr marL="12700">
              <a:spcBef>
                <a:spcPts val="4000"/>
              </a:spcBef>
              <a:tabLst>
                <a:tab pos="329565" algn="l"/>
              </a:tabLst>
            </a:pPr>
            <a:r>
              <a:rPr lang="en-US" sz="2000" b="1" spc="4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DESIGNEE:</a:t>
            </a:r>
            <a:endParaRPr lang="en-US" sz="2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55600" indent="-342900">
              <a:lnSpc>
                <a:spcPct val="100000"/>
              </a:lnSpc>
              <a:spcBef>
                <a:spcPts val="1125"/>
              </a:spcBef>
              <a:buBlip>
                <a:blip r:embed="rId2"/>
              </a:buBlip>
              <a:tabLst>
                <a:tab pos="329565" algn="l"/>
              </a:tabLst>
            </a:pP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Online Application - $175</a:t>
            </a:r>
          </a:p>
          <a:p>
            <a:pPr marL="355600" indent="-342900">
              <a:lnSpc>
                <a:spcPct val="100000"/>
              </a:lnSpc>
              <a:spcBef>
                <a:spcPts val="1125"/>
              </a:spcBef>
              <a:buBlip>
                <a:blip r:embed="rId2"/>
              </a:buBlip>
              <a:tabLst>
                <a:tab pos="329565" algn="l"/>
              </a:tabLst>
            </a:pP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Initial Fee - $725 (one-time fee)</a:t>
            </a:r>
          </a:p>
          <a:p>
            <a:pPr marL="355600" indent="-342900">
              <a:lnSpc>
                <a:spcPct val="100000"/>
              </a:lnSpc>
              <a:spcBef>
                <a:spcPts val="1125"/>
              </a:spcBef>
              <a:buBlip>
                <a:blip r:embed="rId2"/>
              </a:buBlip>
              <a:tabLst>
                <a:tab pos="329565" algn="l"/>
              </a:tabLst>
            </a:pP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Annual Membership Dues: $1,345 </a:t>
            </a:r>
            <a:b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(first year is prorated)</a:t>
            </a:r>
          </a:p>
        </p:txBody>
      </p:sp>
      <p:sp>
        <p:nvSpPr>
          <p:cNvPr id="6" name="object 21">
            <a:extLst>
              <a:ext uri="{FF2B5EF4-FFF2-40B4-BE49-F238E27FC236}">
                <a16:creationId xmlns:a16="http://schemas.microsoft.com/office/drawing/2014/main" id="{B98A6912-4394-C74E-83D3-1C2514800695}"/>
              </a:ext>
            </a:extLst>
          </p:cNvPr>
          <p:cNvSpPr txBox="1"/>
          <p:nvPr/>
        </p:nvSpPr>
        <p:spPr>
          <a:xfrm>
            <a:off x="9753600" y="6096000"/>
            <a:ext cx="1823466" cy="370614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0"/>
              </a:spcBef>
              <a:tabLst>
                <a:tab pos="1978025" algn="l"/>
                <a:tab pos="10262870" algn="l"/>
                <a:tab pos="10390505" algn="l"/>
              </a:tabLst>
            </a:pPr>
            <a:r>
              <a:rPr sz="1200" b="1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fld id="{81D60167-4931-47E6-BA6A-407CBD079E47}" type="slidenum">
              <a:rPr sz="1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12700" algn="r">
                <a:lnSpc>
                  <a:spcPct val="100000"/>
                </a:lnSpc>
                <a:spcBef>
                  <a:spcPts val="10"/>
                </a:spcBef>
                <a:tabLst>
                  <a:tab pos="1978025" algn="l"/>
                  <a:tab pos="10262870" algn="l"/>
                  <a:tab pos="10390505" algn="l"/>
                </a:tabLst>
              </a:pPr>
              <a:t>25</a:t>
            </a:fld>
            <a:endParaRPr sz="12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85986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28E23FB-1642-6C41-9F07-E6CAE919E2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79300" cy="685428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1CAEA80-867E-914E-BFC1-F912F7C260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0"/>
            <a:ext cx="12268200" cy="690568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FFFA13D-FFA3-2B4B-8E04-528444FD29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972"/>
            <a:ext cx="12179300" cy="685428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F5F33BD-F05C-B04B-806F-EC2C780FE664}"/>
              </a:ext>
            </a:extLst>
          </p:cNvPr>
          <p:cNvSpPr txBox="1"/>
          <p:nvPr/>
        </p:nvSpPr>
        <p:spPr>
          <a:xfrm>
            <a:off x="914400" y="2854425"/>
            <a:ext cx="6400800" cy="716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sz="4800" b="1" spc="25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QUESTIONS?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7161966-0D40-4A49-AF09-12482E6DC729}"/>
              </a:ext>
            </a:extLst>
          </p:cNvPr>
          <p:cNvCxnSpPr>
            <a:cxnSpLocks/>
          </p:cNvCxnSpPr>
          <p:nvPr/>
        </p:nvCxnSpPr>
        <p:spPr>
          <a:xfrm>
            <a:off x="4038600" y="2560320"/>
            <a:ext cx="457200" cy="0"/>
          </a:xfrm>
          <a:prstGeom prst="line">
            <a:avLst/>
          </a:prstGeom>
          <a:ln w="25400">
            <a:solidFill>
              <a:srgbClr val="659C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D13AD75-A1FC-304C-8E65-4BC252CA7C23}"/>
              </a:ext>
            </a:extLst>
          </p:cNvPr>
          <p:cNvCxnSpPr>
            <a:cxnSpLocks/>
          </p:cNvCxnSpPr>
          <p:nvPr/>
        </p:nvCxnSpPr>
        <p:spPr>
          <a:xfrm>
            <a:off x="4038600" y="3810000"/>
            <a:ext cx="457200" cy="0"/>
          </a:xfrm>
          <a:prstGeom prst="line">
            <a:avLst/>
          </a:prstGeom>
          <a:ln w="25400">
            <a:solidFill>
              <a:srgbClr val="659C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03147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object 27"/>
          <p:cNvSpPr/>
          <p:nvPr/>
        </p:nvSpPr>
        <p:spPr>
          <a:xfrm>
            <a:off x="5799772" y="5887249"/>
            <a:ext cx="136550" cy="1581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b="1" dirty="0">
              <a:latin typeface="Calibri" panose="020F0502020204030204" pitchFamily="34" charset="0"/>
            </a:endParaRPr>
          </a:p>
        </p:txBody>
      </p:sp>
      <p:sp>
        <p:nvSpPr>
          <p:cNvPr id="79" name="object 21">
            <a:extLst>
              <a:ext uri="{FF2B5EF4-FFF2-40B4-BE49-F238E27FC236}">
                <a16:creationId xmlns:a16="http://schemas.microsoft.com/office/drawing/2014/main" id="{7175B51B-3FF8-4143-8F20-B67C18080BF8}"/>
              </a:ext>
            </a:extLst>
          </p:cNvPr>
          <p:cNvSpPr txBox="1"/>
          <p:nvPr/>
        </p:nvSpPr>
        <p:spPr>
          <a:xfrm>
            <a:off x="9753600" y="6096000"/>
            <a:ext cx="1823466" cy="370614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0"/>
              </a:spcBef>
              <a:tabLst>
                <a:tab pos="1978025" algn="l"/>
                <a:tab pos="10262870" algn="l"/>
                <a:tab pos="10390505" algn="l"/>
              </a:tabLst>
            </a:pPr>
            <a:r>
              <a:rPr sz="1200" b="1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fld id="{81D60167-4931-47E6-BA6A-407CBD079E47}" type="slidenum">
              <a:rPr sz="1200" b="1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12700" algn="r">
                <a:lnSpc>
                  <a:spcPct val="100000"/>
                </a:lnSpc>
                <a:spcBef>
                  <a:spcPts val="10"/>
                </a:spcBef>
                <a:tabLst>
                  <a:tab pos="1978025" algn="l"/>
                  <a:tab pos="10262870" algn="l"/>
                  <a:tab pos="10390505" algn="l"/>
                </a:tabLst>
              </a:pPr>
              <a:t>27</a:t>
            </a:fld>
            <a:endParaRPr sz="1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itle Placeholder 2">
            <a:extLst>
              <a:ext uri="{FF2B5EF4-FFF2-40B4-BE49-F238E27FC236}">
                <a16:creationId xmlns:a16="http://schemas.microsoft.com/office/drawing/2014/main" id="{5A852624-F273-9544-8D42-900E73E75CF4}"/>
              </a:ext>
            </a:extLst>
          </p:cNvPr>
          <p:cNvSpPr txBox="1">
            <a:spLocks/>
          </p:cNvSpPr>
          <p:nvPr/>
        </p:nvSpPr>
        <p:spPr>
          <a:xfrm>
            <a:off x="533400" y="457200"/>
            <a:ext cx="41148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600" kern="1200" cap="all" spc="190" baseline="0">
                <a:solidFill>
                  <a:srgbClr val="B2BCC5"/>
                </a:solidFill>
                <a:effectLst/>
                <a:latin typeface="DIN Next LT Pro Light" panose="020B0303020203050203" pitchFamily="34" charset="77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dirty="0">
                <a:latin typeface="Calibri Light" panose="020F0302020204030204" pitchFamily="34" charset="0"/>
              </a:rPr>
              <a:t>Admissions process</a:t>
            </a:r>
          </a:p>
        </p:txBody>
      </p:sp>
      <p:sp>
        <p:nvSpPr>
          <p:cNvPr id="14" name="object 4">
            <a:extLst>
              <a:ext uri="{FF2B5EF4-FFF2-40B4-BE49-F238E27FC236}">
                <a16:creationId xmlns:a16="http://schemas.microsoft.com/office/drawing/2014/main" id="{2B38F061-A6C8-CA4E-9068-8261D0EC554B}"/>
              </a:ext>
            </a:extLst>
          </p:cNvPr>
          <p:cNvSpPr txBox="1"/>
          <p:nvPr/>
        </p:nvSpPr>
        <p:spPr>
          <a:xfrm>
            <a:off x="6858000" y="1460512"/>
            <a:ext cx="4114800" cy="399853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263525" indent="-342900">
              <a:lnSpc>
                <a:spcPct val="100000"/>
              </a:lnSpc>
              <a:spcBef>
                <a:spcPts val="1200"/>
              </a:spcBef>
              <a:buBlip>
                <a:blip r:embed="rId4"/>
              </a:buBlip>
              <a:tabLst>
                <a:tab pos="329565" algn="l"/>
              </a:tabLst>
            </a:pPr>
            <a:r>
              <a:rPr lang="en-US" sz="2000" b="1" spc="-2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Michael </a:t>
            </a:r>
            <a:r>
              <a:rPr lang="en-US" sz="2000" b="1" spc="-20" dirty="0" err="1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Topp</a:t>
            </a:r>
            <a:br>
              <a:rPr lang="en-US" sz="2000" b="1" spc="-20" dirty="0">
                <a:solidFill>
                  <a:srgbClr val="30384D"/>
                </a:solidFill>
                <a:latin typeface="Calibri" panose="020F0502020204030204" pitchFamily="34" charset="0"/>
                <a:cs typeface="Calibri Light" panose="020F0302020204030204" pitchFamily="34" charset="0"/>
              </a:rPr>
            </a:br>
            <a:r>
              <a:rPr lang="en-US"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Director of Membership </a:t>
            </a:r>
            <a:br>
              <a:rPr lang="en-US" sz="2000" b="1" spc="-20" dirty="0">
                <a:solidFill>
                  <a:srgbClr val="30384D"/>
                </a:solidFill>
                <a:latin typeface="Calibri" panose="020F0502020204030204" pitchFamily="34" charset="0"/>
                <a:cs typeface="Calibri Light" panose="020F0302020204030204" pitchFamily="34" charset="0"/>
              </a:rPr>
            </a:br>
            <a:r>
              <a:rPr lang="en-US"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202.449.8216</a:t>
            </a:r>
            <a:br>
              <a:rPr lang="en-US"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2000" spc="-20" dirty="0" err="1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mtopp@sior.com</a:t>
            </a:r>
            <a:endParaRPr lang="en-US" sz="2000" spc="-20" dirty="0">
              <a:solidFill>
                <a:srgbClr val="30384D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12700">
              <a:spcBef>
                <a:spcPts val="2000"/>
              </a:spcBef>
              <a:tabLst>
                <a:tab pos="329565" algn="l"/>
              </a:tabLst>
            </a:pPr>
            <a:r>
              <a:rPr lang="en-US" sz="2400" b="1" spc="40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MANAGERS OF ADMISSIONS:</a:t>
            </a: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55600" indent="-342900">
              <a:lnSpc>
                <a:spcPct val="100000"/>
              </a:lnSpc>
              <a:spcBef>
                <a:spcPts val="1125"/>
              </a:spcBef>
              <a:buBlip>
                <a:blip r:embed="rId4"/>
              </a:buBlip>
              <a:tabLst>
                <a:tab pos="329565" algn="l"/>
              </a:tabLst>
            </a:pPr>
            <a:r>
              <a:rPr lang="en-US" sz="2000" b="1" dirty="0">
                <a:solidFill>
                  <a:srgbClr val="30384D"/>
                </a:solidFill>
                <a:latin typeface="Calibri" panose="020F0502020204030204" pitchFamily="34" charset="0"/>
                <a:cs typeface="Calibri Light" panose="020F0302020204030204" pitchFamily="34" charset="0"/>
              </a:rPr>
              <a:t>Chris Collins</a:t>
            </a:r>
            <a:br>
              <a:rPr lang="en-US" sz="200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200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202.449.8234</a:t>
            </a:r>
            <a:br>
              <a:rPr lang="en-US" sz="200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200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  <a:hlinkClick r:id="rId5"/>
              </a:rPr>
              <a:t>ccollins@sior.com</a:t>
            </a:r>
            <a:endParaRPr lang="en-US" sz="2000" dirty="0">
              <a:solidFill>
                <a:srgbClr val="30384D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355600" indent="-342900">
              <a:lnSpc>
                <a:spcPct val="100000"/>
              </a:lnSpc>
              <a:spcBef>
                <a:spcPts val="1125"/>
              </a:spcBef>
              <a:buBlip>
                <a:blip r:embed="rId4"/>
              </a:buBlip>
              <a:tabLst>
                <a:tab pos="329565" algn="l"/>
              </a:tabLst>
            </a:pPr>
            <a:r>
              <a:rPr lang="en-US" sz="2000" b="1" spc="-20" dirty="0">
                <a:solidFill>
                  <a:srgbClr val="30384D"/>
                </a:solidFill>
                <a:latin typeface="Calibri" panose="020F0502020204030204" pitchFamily="34" charset="0"/>
                <a:cs typeface="Calibri Light" panose="020F0302020204030204" pitchFamily="34" charset="0"/>
              </a:rPr>
              <a:t>James </a:t>
            </a:r>
            <a:r>
              <a:rPr lang="en-US" sz="2000" b="1" spc="-20" dirty="0" err="1">
                <a:solidFill>
                  <a:srgbClr val="30384D"/>
                </a:solidFill>
                <a:latin typeface="Calibri" panose="020F0502020204030204" pitchFamily="34" charset="0"/>
                <a:cs typeface="Calibri Light" panose="020F0302020204030204" pitchFamily="34" charset="0"/>
              </a:rPr>
              <a:t>Alsberg</a:t>
            </a:r>
            <a:br>
              <a:rPr lang="en-US"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202.449.8220</a:t>
            </a:r>
            <a:br>
              <a:rPr lang="en-US"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  <a:hlinkClick r:id="rId6"/>
              </a:rPr>
              <a:t>jalsberg@sior.com</a:t>
            </a:r>
            <a:endParaRPr lang="en-US" sz="2000" spc="-20" dirty="0">
              <a:solidFill>
                <a:srgbClr val="30384D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6" name="object 2">
            <a:extLst>
              <a:ext uri="{FF2B5EF4-FFF2-40B4-BE49-F238E27FC236}">
                <a16:creationId xmlns:a16="http://schemas.microsoft.com/office/drawing/2014/main" id="{9A18C004-CF4F-8645-9F46-AD4084AE9A6F}"/>
              </a:ext>
            </a:extLst>
          </p:cNvPr>
          <p:cNvSpPr txBox="1"/>
          <p:nvPr/>
        </p:nvSpPr>
        <p:spPr>
          <a:xfrm>
            <a:off x="596900" y="2730089"/>
            <a:ext cx="5041900" cy="1397819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12700" marR="5080">
              <a:lnSpc>
                <a:spcPts val="4800"/>
              </a:lnSpc>
              <a:spcBef>
                <a:spcPts val="1060"/>
              </a:spcBef>
            </a:pPr>
            <a:r>
              <a:rPr lang="en-US" sz="4800" b="1" spc="65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CONTACTS TO </a:t>
            </a:r>
            <a:br>
              <a:rPr lang="en-US" sz="4800" b="1" spc="65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4800" b="1" spc="65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ASSIST YOU</a:t>
            </a:r>
            <a:endParaRPr sz="4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563999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BEAA5BC-0044-5448-B998-83CBEC6657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50" y="7144"/>
            <a:ext cx="12179300" cy="6850856"/>
          </a:xfrm>
          <a:prstGeom prst="rect">
            <a:avLst/>
          </a:prstGeom>
        </p:spPr>
      </p:pic>
      <p:sp>
        <p:nvSpPr>
          <p:cNvPr id="18" name="object 18"/>
          <p:cNvSpPr txBox="1">
            <a:spLocks noGrp="1"/>
          </p:cNvSpPr>
          <p:nvPr>
            <p:ph type="title" idx="4294967295"/>
          </p:nvPr>
        </p:nvSpPr>
        <p:spPr>
          <a:xfrm>
            <a:off x="924560" y="2473960"/>
            <a:ext cx="5781040" cy="1031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600" b="1" spc="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THANK</a:t>
            </a:r>
            <a:r>
              <a:rPr sz="6600" b="1" spc="305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6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6818DA25-EEEB-2A45-AC6D-20AD477A99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3657600"/>
            <a:ext cx="3983143" cy="6212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EED74786-BB75-604A-926C-D3FEA40213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79299" cy="685428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A8A395-FC30-A14E-8AFF-998C423CA2C9}"/>
              </a:ext>
            </a:extLst>
          </p:cNvPr>
          <p:cNvSpPr txBox="1"/>
          <p:nvPr/>
        </p:nvSpPr>
        <p:spPr>
          <a:xfrm>
            <a:off x="838200" y="2834640"/>
            <a:ext cx="6400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spc="250" dirty="0">
                <a:solidFill>
                  <a:srgbClr val="659CD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 IS </a:t>
            </a:r>
            <a:r>
              <a:rPr lang="en-US" sz="4800" b="1" spc="25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SIOR?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B49FAE0-7C37-0F48-8455-6F44AED780E0}"/>
              </a:ext>
            </a:extLst>
          </p:cNvPr>
          <p:cNvCxnSpPr>
            <a:cxnSpLocks/>
          </p:cNvCxnSpPr>
          <p:nvPr/>
        </p:nvCxnSpPr>
        <p:spPr>
          <a:xfrm>
            <a:off x="3505200" y="2651760"/>
            <a:ext cx="457200" cy="0"/>
          </a:xfrm>
          <a:prstGeom prst="line">
            <a:avLst/>
          </a:prstGeom>
          <a:ln w="25400">
            <a:solidFill>
              <a:srgbClr val="659C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6C3557B-3CBB-E44B-B257-F9A890B66BDB}"/>
              </a:ext>
            </a:extLst>
          </p:cNvPr>
          <p:cNvCxnSpPr>
            <a:cxnSpLocks/>
          </p:cNvCxnSpPr>
          <p:nvPr/>
        </p:nvCxnSpPr>
        <p:spPr>
          <a:xfrm>
            <a:off x="3505200" y="3895344"/>
            <a:ext cx="457200" cy="0"/>
          </a:xfrm>
          <a:prstGeom prst="line">
            <a:avLst/>
          </a:prstGeom>
          <a:ln w="25400">
            <a:solidFill>
              <a:srgbClr val="659C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6667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5CEB566C-72F1-FF4C-8F47-14980BF05F1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94" r="-1250"/>
          <a:stretch/>
        </p:blipFill>
        <p:spPr>
          <a:xfrm>
            <a:off x="6035040" y="0"/>
            <a:ext cx="6309360" cy="6858000"/>
          </a:xfrm>
          <a:prstGeom prst="rect">
            <a:avLst/>
          </a:prstGeom>
        </p:spPr>
      </p:pic>
      <p:sp>
        <p:nvSpPr>
          <p:cNvPr id="2" name="object 2"/>
          <p:cNvSpPr txBox="1"/>
          <p:nvPr/>
        </p:nvSpPr>
        <p:spPr>
          <a:xfrm>
            <a:off x="571500" y="1386745"/>
            <a:ext cx="4762500" cy="12525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4800"/>
              </a:lnSpc>
              <a:spcBef>
                <a:spcPts val="100"/>
              </a:spcBef>
            </a:pPr>
            <a:r>
              <a:rPr lang="en-US" sz="4800" b="1" spc="85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NETWORK </a:t>
            </a:r>
            <a:br>
              <a:rPr lang="en-US" sz="4800" b="1" spc="85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4800" b="1" spc="85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 TRUST </a:t>
            </a:r>
            <a:endParaRPr sz="4800" b="1" dirty="0">
              <a:solidFill>
                <a:srgbClr val="30384D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object 4">
            <a:extLst>
              <a:ext uri="{FF2B5EF4-FFF2-40B4-BE49-F238E27FC236}">
                <a16:creationId xmlns:a16="http://schemas.microsoft.com/office/drawing/2014/main" id="{164B3846-E7FE-C74E-8E25-433F723FF583}"/>
              </a:ext>
            </a:extLst>
          </p:cNvPr>
          <p:cNvSpPr txBox="1"/>
          <p:nvPr/>
        </p:nvSpPr>
        <p:spPr>
          <a:xfrm>
            <a:off x="571501" y="2721531"/>
            <a:ext cx="4762500" cy="2911053"/>
          </a:xfrm>
          <a:prstGeom prst="rect">
            <a:avLst/>
          </a:prstGeom>
        </p:spPr>
        <p:txBody>
          <a:bodyPr vert="horz" wrap="square" lIns="0" tIns="1651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125"/>
              </a:spcBef>
              <a:buBlip>
                <a:blip r:embed="rId4"/>
              </a:buBlip>
              <a:tabLst>
                <a:tab pos="329565" algn="l"/>
              </a:tabLst>
            </a:pPr>
            <a:r>
              <a:rPr lang="en-US" sz="200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SIOR is the leading global professional office and industrial real estate association</a:t>
            </a:r>
          </a:p>
          <a:p>
            <a:pPr marL="355600" indent="-342900">
              <a:lnSpc>
                <a:spcPct val="100000"/>
              </a:lnSpc>
              <a:spcBef>
                <a:spcPts val="1125"/>
              </a:spcBef>
              <a:buBlip>
                <a:blip r:embed="rId4"/>
              </a:buBlip>
              <a:tabLst>
                <a:tab pos="329565" algn="l"/>
              </a:tabLst>
            </a:pPr>
            <a:r>
              <a:rPr lang="en-US" sz="200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More than 3,400 members in 686 cities and 36 countries</a:t>
            </a:r>
          </a:p>
          <a:p>
            <a:pPr marL="355600" indent="-342900">
              <a:lnSpc>
                <a:spcPct val="100000"/>
              </a:lnSpc>
              <a:spcBef>
                <a:spcPts val="1125"/>
              </a:spcBef>
              <a:buBlip>
                <a:blip r:embed="rId4"/>
              </a:buBlip>
              <a:tabLst>
                <a:tab pos="329565" algn="l"/>
              </a:tabLst>
            </a:pPr>
            <a:r>
              <a:rPr lang="en-US" sz="200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SIOR represents today's most knowledgeable, experienced, and successful commercial real estate brokerage specialists</a:t>
            </a:r>
          </a:p>
        </p:txBody>
      </p:sp>
      <p:sp>
        <p:nvSpPr>
          <p:cNvPr id="19" name="object 21">
            <a:extLst>
              <a:ext uri="{FF2B5EF4-FFF2-40B4-BE49-F238E27FC236}">
                <a16:creationId xmlns:a16="http://schemas.microsoft.com/office/drawing/2014/main" id="{4C012CE4-6874-0343-9180-8C6B2EAB9689}"/>
              </a:ext>
            </a:extLst>
          </p:cNvPr>
          <p:cNvSpPr txBox="1"/>
          <p:nvPr/>
        </p:nvSpPr>
        <p:spPr>
          <a:xfrm>
            <a:off x="9753600" y="6096000"/>
            <a:ext cx="1823466" cy="370614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0"/>
              </a:spcBef>
              <a:tabLst>
                <a:tab pos="1978025" algn="l"/>
                <a:tab pos="10262870" algn="l"/>
                <a:tab pos="10390505" algn="l"/>
              </a:tabLst>
            </a:pPr>
            <a:r>
              <a:rPr sz="1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fld id="{81D60167-4931-47E6-BA6A-407CBD079E47}" type="slidenum">
              <a:rPr sz="1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12700" algn="r">
                <a:lnSpc>
                  <a:spcPct val="100000"/>
                </a:lnSpc>
                <a:spcBef>
                  <a:spcPts val="10"/>
                </a:spcBef>
                <a:tabLst>
                  <a:tab pos="1978025" algn="l"/>
                  <a:tab pos="10262870" algn="l"/>
                  <a:tab pos="10390505" algn="l"/>
                </a:tabLst>
              </a:pPr>
              <a:t>4</a:t>
            </a:fld>
            <a:endParaRPr sz="12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itle Placeholder 2">
            <a:extLst>
              <a:ext uri="{FF2B5EF4-FFF2-40B4-BE49-F238E27FC236}">
                <a16:creationId xmlns:a16="http://schemas.microsoft.com/office/drawing/2014/main" id="{4C52F2D3-3DC2-0445-B16E-9FC087D81F2B}"/>
              </a:ext>
            </a:extLst>
          </p:cNvPr>
          <p:cNvSpPr txBox="1">
            <a:spLocks/>
          </p:cNvSpPr>
          <p:nvPr/>
        </p:nvSpPr>
        <p:spPr>
          <a:xfrm>
            <a:off x="533399" y="457200"/>
            <a:ext cx="3372563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600" kern="1200" cap="all" spc="190" baseline="0">
                <a:solidFill>
                  <a:srgbClr val="B2BCC5"/>
                </a:solidFill>
                <a:effectLst/>
                <a:latin typeface="DIN Next LT Pro Light" panose="020B0303020203050203" pitchFamily="34" charset="77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dirty="0">
                <a:latin typeface="Calibri Light" panose="020F0302020204030204" pitchFamily="34" charset="0"/>
              </a:rPr>
              <a:t>WHAT IS SIOR?</a:t>
            </a:r>
          </a:p>
        </p:txBody>
      </p:sp>
    </p:spTree>
    <p:extLst>
      <p:ext uri="{BB962C8B-B14F-4D97-AF65-F5344CB8AC3E}">
        <p14:creationId xmlns:p14="http://schemas.microsoft.com/office/powerpoint/2010/main" val="37756869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6900" y="2668919"/>
            <a:ext cx="3901440" cy="760080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12700" marR="5080">
              <a:lnSpc>
                <a:spcPts val="4800"/>
              </a:lnSpc>
              <a:spcBef>
                <a:spcPts val="1060"/>
              </a:spcBef>
            </a:pPr>
            <a:r>
              <a:rPr lang="en-US" sz="4800" b="1" spc="65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 A MISSION </a:t>
            </a:r>
            <a:endParaRPr sz="4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860536" y="2362200"/>
            <a:ext cx="4340863" cy="201337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263525" indent="-342900">
              <a:lnSpc>
                <a:spcPct val="100000"/>
              </a:lnSpc>
              <a:spcBef>
                <a:spcPts val="1200"/>
              </a:spcBef>
              <a:buBlip>
                <a:blip r:embed="rId2"/>
              </a:buBlip>
              <a:tabLst>
                <a:tab pos="329565" algn="l"/>
              </a:tabLst>
            </a:pPr>
            <a:r>
              <a:rPr lang="en-US"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To inspire the industrial and office real estate industry by connecting people, knowledge, markets, and opportunities, globally</a:t>
            </a:r>
          </a:p>
          <a:p>
            <a:pPr marL="355600" marR="263525" indent="-342900">
              <a:lnSpc>
                <a:spcPct val="100000"/>
              </a:lnSpc>
              <a:spcBef>
                <a:spcPts val="1200"/>
              </a:spcBef>
              <a:buBlip>
                <a:blip r:embed="rId2"/>
              </a:buBlip>
              <a:tabLst>
                <a:tab pos="329565" algn="l"/>
              </a:tabLst>
            </a:pPr>
            <a:r>
              <a:rPr lang="en-US" sz="2000" spc="-20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We are the standard of excellence in industrial and office real estate</a:t>
            </a:r>
          </a:p>
        </p:txBody>
      </p:sp>
      <p:sp>
        <p:nvSpPr>
          <p:cNvPr id="20" name="object 21">
            <a:extLst>
              <a:ext uri="{FF2B5EF4-FFF2-40B4-BE49-F238E27FC236}">
                <a16:creationId xmlns:a16="http://schemas.microsoft.com/office/drawing/2014/main" id="{D8746F54-14BD-D64A-945B-8565BE8E4793}"/>
              </a:ext>
            </a:extLst>
          </p:cNvPr>
          <p:cNvSpPr txBox="1"/>
          <p:nvPr/>
        </p:nvSpPr>
        <p:spPr>
          <a:xfrm>
            <a:off x="9753600" y="6096000"/>
            <a:ext cx="1823466" cy="370614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0"/>
              </a:spcBef>
              <a:tabLst>
                <a:tab pos="1978025" algn="l"/>
                <a:tab pos="10262870" algn="l"/>
                <a:tab pos="10390505" algn="l"/>
              </a:tabLst>
            </a:pPr>
            <a:r>
              <a:rPr sz="1200" b="1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fld id="{81D60167-4931-47E6-BA6A-407CBD079E47}" type="slidenum">
              <a:rPr sz="1200" b="1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12700" algn="r">
                <a:lnSpc>
                  <a:spcPct val="100000"/>
                </a:lnSpc>
                <a:spcBef>
                  <a:spcPts val="10"/>
                </a:spcBef>
                <a:tabLst>
                  <a:tab pos="1978025" algn="l"/>
                  <a:tab pos="10262870" algn="l"/>
                  <a:tab pos="10390505" algn="l"/>
                </a:tabLst>
              </a:pPr>
              <a:t>5</a:t>
            </a:fld>
            <a:endParaRPr sz="1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itle Placeholder 2">
            <a:extLst>
              <a:ext uri="{FF2B5EF4-FFF2-40B4-BE49-F238E27FC236}">
                <a16:creationId xmlns:a16="http://schemas.microsoft.com/office/drawing/2014/main" id="{24F038D4-197E-6E46-B8A4-208F215175CC}"/>
              </a:ext>
            </a:extLst>
          </p:cNvPr>
          <p:cNvSpPr txBox="1">
            <a:spLocks/>
          </p:cNvSpPr>
          <p:nvPr/>
        </p:nvSpPr>
        <p:spPr>
          <a:xfrm>
            <a:off x="533400" y="457200"/>
            <a:ext cx="41148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600" kern="1200" cap="all" spc="190" baseline="0">
                <a:solidFill>
                  <a:srgbClr val="B2BCC5"/>
                </a:solidFill>
                <a:effectLst/>
                <a:latin typeface="DIN Next LT Pro Light" panose="020B0303020203050203" pitchFamily="34" charset="77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dirty="0">
                <a:latin typeface="Calibri Light" panose="020F0302020204030204" pitchFamily="34" charset="0"/>
              </a:rPr>
              <a:t>WHAT IS SIOR?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4">
            <a:extLst>
              <a:ext uri="{FF2B5EF4-FFF2-40B4-BE49-F238E27FC236}">
                <a16:creationId xmlns:a16="http://schemas.microsoft.com/office/drawing/2014/main" id="{73A0B3FF-B16E-384B-9FEF-6EE3FDBF1F88}"/>
              </a:ext>
            </a:extLst>
          </p:cNvPr>
          <p:cNvSpPr txBox="1">
            <a:spLocks/>
          </p:cNvSpPr>
          <p:nvPr/>
        </p:nvSpPr>
        <p:spPr>
          <a:xfrm>
            <a:off x="685800" y="2601893"/>
            <a:ext cx="4605338" cy="1375633"/>
          </a:xfrm>
          <a:prstGeom prst="rect">
            <a:avLst/>
          </a:prstGeom>
        </p:spPr>
        <p:txBody>
          <a:bodyPr vert="horz" wrap="square" lIns="0" tIns="134620" rIns="0" bIns="0" rtlCol="0" anchor="ctr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600" kern="1200" cap="all" spc="190" baseline="0">
                <a:solidFill>
                  <a:srgbClr val="B2BCC5"/>
                </a:solidFill>
                <a:effectLst/>
                <a:latin typeface="DINNextLTPro-Light" panose="020B0503020203050203" pitchFamily="34" charset="77"/>
                <a:ea typeface="+mj-ea"/>
                <a:cs typeface="+mj-cs"/>
              </a:defRPr>
            </a:lvl1pPr>
          </a:lstStyle>
          <a:p>
            <a:pPr marL="12700" marR="5080">
              <a:lnSpc>
                <a:spcPts val="4800"/>
              </a:lnSpc>
              <a:spcBef>
                <a:spcPts val="1060"/>
              </a:spcBef>
            </a:pPr>
            <a:r>
              <a:rPr lang="en-US" sz="4800" b="1" spc="80" dirty="0">
                <a:solidFill>
                  <a:srgbClr val="659CD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INFLUENCING THE INDUSTRY </a:t>
            </a:r>
            <a:endParaRPr lang="en-US" sz="4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itle Placeholder 2">
            <a:extLst>
              <a:ext uri="{FF2B5EF4-FFF2-40B4-BE49-F238E27FC236}">
                <a16:creationId xmlns:a16="http://schemas.microsoft.com/office/drawing/2014/main" id="{B03C406A-F0D7-E446-8804-1D73F9926312}"/>
              </a:ext>
            </a:extLst>
          </p:cNvPr>
          <p:cNvSpPr txBox="1">
            <a:spLocks/>
          </p:cNvSpPr>
          <p:nvPr/>
        </p:nvSpPr>
        <p:spPr>
          <a:xfrm>
            <a:off x="533399" y="457200"/>
            <a:ext cx="3372563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600" kern="1200" cap="all" spc="190" baseline="0">
                <a:solidFill>
                  <a:srgbClr val="B2BCC5"/>
                </a:solidFill>
                <a:effectLst/>
                <a:latin typeface="DIN Next LT Pro Light" panose="020B0303020203050203" pitchFamily="34" charset="77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dirty="0">
                <a:latin typeface="Calibri Light" panose="020F0302020204030204" pitchFamily="34" charset="0"/>
              </a:rPr>
              <a:t>WHAT IS SIOR?</a:t>
            </a:r>
          </a:p>
        </p:txBody>
      </p:sp>
      <p:sp>
        <p:nvSpPr>
          <p:cNvPr id="8" name="object 21">
            <a:extLst>
              <a:ext uri="{FF2B5EF4-FFF2-40B4-BE49-F238E27FC236}">
                <a16:creationId xmlns:a16="http://schemas.microsoft.com/office/drawing/2014/main" id="{F4B949A6-8CD1-5E40-8B20-166F06D97247}"/>
              </a:ext>
            </a:extLst>
          </p:cNvPr>
          <p:cNvSpPr txBox="1"/>
          <p:nvPr/>
        </p:nvSpPr>
        <p:spPr>
          <a:xfrm>
            <a:off x="9753600" y="6096000"/>
            <a:ext cx="1823466" cy="370614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0"/>
              </a:spcBef>
              <a:tabLst>
                <a:tab pos="1978025" algn="l"/>
                <a:tab pos="10262870" algn="l"/>
                <a:tab pos="10390505" algn="l"/>
              </a:tabLst>
            </a:pPr>
            <a:r>
              <a:rPr sz="1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fld id="{81D60167-4931-47E6-BA6A-407CBD079E47}" type="slidenum">
              <a:rPr sz="1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12700" algn="r">
                <a:lnSpc>
                  <a:spcPct val="100000"/>
                </a:lnSpc>
                <a:spcBef>
                  <a:spcPts val="10"/>
                </a:spcBef>
                <a:tabLst>
                  <a:tab pos="1978025" algn="l"/>
                  <a:tab pos="10262870" algn="l"/>
                  <a:tab pos="10390505" algn="l"/>
                </a:tabLst>
              </a:pPr>
              <a:t>6</a:t>
            </a:fld>
            <a:endParaRPr sz="12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object 4">
            <a:extLst>
              <a:ext uri="{FF2B5EF4-FFF2-40B4-BE49-F238E27FC236}">
                <a16:creationId xmlns:a16="http://schemas.microsoft.com/office/drawing/2014/main" id="{65A91C62-4050-754E-BB9C-53A8C23B6B41}"/>
              </a:ext>
            </a:extLst>
          </p:cNvPr>
          <p:cNvSpPr txBox="1"/>
          <p:nvPr/>
        </p:nvSpPr>
        <p:spPr>
          <a:xfrm>
            <a:off x="6629400" y="1498984"/>
            <a:ext cx="4724400" cy="386003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263525" indent="-342900">
              <a:lnSpc>
                <a:spcPct val="100000"/>
              </a:lnSpc>
              <a:spcBef>
                <a:spcPts val="1200"/>
              </a:spcBef>
              <a:buBlip>
                <a:blip r:embed="rId2"/>
              </a:buBlip>
              <a:tabLst>
                <a:tab pos="329565" algn="l"/>
              </a:tabLst>
            </a:pPr>
            <a:r>
              <a:rPr lang="en-US" sz="2000" b="1" spc="-2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SIOR Commercial Real Estate Index</a:t>
            </a:r>
            <a:r>
              <a:rPr lang="en-US" sz="2000" spc="-2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– considered a steadfast indicator of market conditions</a:t>
            </a:r>
          </a:p>
          <a:p>
            <a:pPr marL="355600" marR="263525" indent="-342900">
              <a:lnSpc>
                <a:spcPct val="100000"/>
              </a:lnSpc>
              <a:spcBef>
                <a:spcPts val="1200"/>
              </a:spcBef>
              <a:buBlip>
                <a:blip r:embed="rId2"/>
              </a:buBlip>
              <a:tabLst>
                <a:tab pos="329565" algn="l"/>
              </a:tabLst>
            </a:pPr>
            <a:r>
              <a:rPr lang="en-US" sz="2000" b="1" spc="-2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SIOR Report</a:t>
            </a:r>
            <a:r>
              <a:rPr lang="en-US" sz="2000" spc="-2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–quarterly digital </a:t>
            </a:r>
            <a:br>
              <a:rPr lang="en-US" sz="2000" spc="-2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2000" spc="-2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and print magazine to share member insights and perspective</a:t>
            </a:r>
          </a:p>
          <a:p>
            <a:pPr marL="355600" marR="263525" indent="-342900">
              <a:lnSpc>
                <a:spcPct val="100000"/>
              </a:lnSpc>
              <a:spcBef>
                <a:spcPts val="1200"/>
              </a:spcBef>
              <a:buBlip>
                <a:blip r:embed="rId2"/>
              </a:buBlip>
              <a:tabLst>
                <a:tab pos="329565" algn="l"/>
              </a:tabLst>
            </a:pPr>
            <a:r>
              <a:rPr lang="en-US" sz="2000" b="1" spc="-2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Advocacy</a:t>
            </a:r>
            <a:r>
              <a:rPr lang="en-US" sz="2000" spc="-2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–a supporting partner in legislation</a:t>
            </a:r>
          </a:p>
          <a:p>
            <a:pPr marL="355600" marR="263525" indent="-342900">
              <a:spcBef>
                <a:spcPts val="1200"/>
              </a:spcBef>
              <a:buBlip>
                <a:blip r:embed="rId2"/>
              </a:buBlip>
              <a:tabLst>
                <a:tab pos="329565" algn="l"/>
              </a:tabLst>
            </a:pPr>
            <a:r>
              <a:rPr lang="en-US" sz="2000" b="1" spc="-2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Arbitration and Mediation</a:t>
            </a:r>
            <a:r>
              <a:rPr lang="en-US" sz="2000" spc="-2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–peer support and guidance to resolve </a:t>
            </a:r>
            <a:br>
              <a:rPr lang="en-US" sz="2000" spc="-2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2000" spc="-2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business disputes</a:t>
            </a:r>
          </a:p>
        </p:txBody>
      </p:sp>
    </p:spTree>
    <p:extLst>
      <p:ext uri="{BB962C8B-B14F-4D97-AF65-F5344CB8AC3E}">
        <p14:creationId xmlns:p14="http://schemas.microsoft.com/office/powerpoint/2010/main" val="769723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21">
            <a:extLst>
              <a:ext uri="{FF2B5EF4-FFF2-40B4-BE49-F238E27FC236}">
                <a16:creationId xmlns:a16="http://schemas.microsoft.com/office/drawing/2014/main" id="{CB83D43A-C648-B34E-A342-0C79F96DB35A}"/>
              </a:ext>
            </a:extLst>
          </p:cNvPr>
          <p:cNvSpPr txBox="1"/>
          <p:nvPr/>
        </p:nvSpPr>
        <p:spPr>
          <a:xfrm>
            <a:off x="9753600" y="6096000"/>
            <a:ext cx="1823466" cy="370614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0"/>
              </a:spcBef>
              <a:tabLst>
                <a:tab pos="1978025" algn="l"/>
                <a:tab pos="10262870" algn="l"/>
                <a:tab pos="10390505" algn="l"/>
              </a:tabLst>
            </a:pPr>
            <a:r>
              <a:rPr sz="1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fld id="{81D60167-4931-47E6-BA6A-407CBD079E47}" type="slidenum">
              <a:rPr sz="1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12700" algn="r">
                <a:lnSpc>
                  <a:spcPct val="100000"/>
                </a:lnSpc>
                <a:spcBef>
                  <a:spcPts val="10"/>
                </a:spcBef>
                <a:tabLst>
                  <a:tab pos="1978025" algn="l"/>
                  <a:tab pos="10262870" algn="l"/>
                  <a:tab pos="10390505" algn="l"/>
                </a:tabLst>
              </a:pPr>
              <a:t>7</a:t>
            </a:fld>
            <a:endParaRPr sz="12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4" name="object 4">
            <a:extLst>
              <a:ext uri="{FF2B5EF4-FFF2-40B4-BE49-F238E27FC236}">
                <a16:creationId xmlns:a16="http://schemas.microsoft.com/office/drawing/2014/main" id="{220FB152-2160-0545-94D3-25811BE2204C}"/>
              </a:ext>
            </a:extLst>
          </p:cNvPr>
          <p:cNvSpPr txBox="1">
            <a:spLocks/>
          </p:cNvSpPr>
          <p:nvPr/>
        </p:nvSpPr>
        <p:spPr>
          <a:xfrm>
            <a:off x="581854" y="1301965"/>
            <a:ext cx="5514145" cy="760080"/>
          </a:xfrm>
          <a:prstGeom prst="rect">
            <a:avLst/>
          </a:prstGeom>
        </p:spPr>
        <p:txBody>
          <a:bodyPr vert="horz" wrap="square" lIns="0" tIns="134620" rIns="0" bIns="0" rtlCol="0" anchor="ctr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600" kern="1200" cap="all" spc="190" baseline="0">
                <a:solidFill>
                  <a:srgbClr val="B2BCC5"/>
                </a:solidFill>
                <a:effectLst/>
                <a:latin typeface="DINNextLTPro-Light" panose="020B0503020203050203" pitchFamily="34" charset="77"/>
                <a:ea typeface="+mj-ea"/>
                <a:cs typeface="+mj-cs"/>
              </a:defRPr>
            </a:lvl1pPr>
          </a:lstStyle>
          <a:p>
            <a:pPr marL="12700" marR="5080">
              <a:lnSpc>
                <a:spcPts val="4800"/>
              </a:lnSpc>
              <a:spcBef>
                <a:spcPts val="1060"/>
              </a:spcBef>
            </a:pPr>
            <a:r>
              <a:rPr lang="en-US" sz="4800" b="1" spc="80" dirty="0">
                <a:solidFill>
                  <a:srgbClr val="659CD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SIOR AT A GLANCE</a:t>
            </a:r>
            <a:endParaRPr lang="en-US" sz="4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A41D3B83-DDF5-094A-B750-04649EAF5E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2526640"/>
            <a:ext cx="6857997" cy="3363006"/>
          </a:xfrm>
          <a:prstGeom prst="rect">
            <a:avLst/>
          </a:prstGeom>
        </p:spPr>
      </p:pic>
      <p:grpSp>
        <p:nvGrpSpPr>
          <p:cNvPr id="46" name="Group 45">
            <a:extLst>
              <a:ext uri="{FF2B5EF4-FFF2-40B4-BE49-F238E27FC236}">
                <a16:creationId xmlns:a16="http://schemas.microsoft.com/office/drawing/2014/main" id="{5D04757E-31A6-8644-8F1A-8E67D2A8CA68}"/>
              </a:ext>
            </a:extLst>
          </p:cNvPr>
          <p:cNvGrpSpPr/>
          <p:nvPr/>
        </p:nvGrpSpPr>
        <p:grpSpPr>
          <a:xfrm>
            <a:off x="7924797" y="1260781"/>
            <a:ext cx="3429000" cy="842448"/>
            <a:chOff x="609600" y="4572405"/>
            <a:chExt cx="3429000" cy="842448"/>
          </a:xfrm>
        </p:grpSpPr>
        <p:sp>
          <p:nvSpPr>
            <p:cNvPr id="47" name="Title Placeholder 2">
              <a:extLst>
                <a:ext uri="{FF2B5EF4-FFF2-40B4-BE49-F238E27FC236}">
                  <a16:creationId xmlns:a16="http://schemas.microsoft.com/office/drawing/2014/main" id="{CCE4024C-116B-3A40-B23D-7D6D97566B66}"/>
                </a:ext>
              </a:extLst>
            </p:cNvPr>
            <p:cNvSpPr txBox="1">
              <a:spLocks/>
            </p:cNvSpPr>
            <p:nvPr/>
          </p:nvSpPr>
          <p:spPr>
            <a:xfrm>
              <a:off x="609600" y="5128079"/>
              <a:ext cx="838199" cy="28677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lang="en-US" sz="1600" kern="1200" cap="all" spc="190" baseline="0">
                  <a:solidFill>
                    <a:srgbClr val="B2BCC5"/>
                  </a:solidFill>
                  <a:effectLst/>
                  <a:latin typeface="DIN Next LT Pro Light" panose="020B0303020203050203" pitchFamily="34" charset="77"/>
                  <a:ea typeface="+mj-ea"/>
                  <a:cs typeface="+mj-cs"/>
                </a:defRPr>
              </a:lvl1pPr>
            </a:lstStyle>
            <a:p>
              <a:pPr algn="ctr">
                <a:defRPr/>
              </a:pPr>
              <a:r>
                <a:rPr lang="en-US" sz="1200" dirty="0">
                  <a:latin typeface="Calibri Light" panose="020F0302020204030204" pitchFamily="34" charset="0"/>
                </a:rPr>
                <a:t>1,000+</a:t>
              </a:r>
            </a:p>
          </p:txBody>
        </p: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92F5878F-92B0-EF4D-9C57-F450DA0A3ACF}"/>
                </a:ext>
              </a:extLst>
            </p:cNvPr>
            <p:cNvGrpSpPr/>
            <p:nvPr/>
          </p:nvGrpSpPr>
          <p:grpSpPr>
            <a:xfrm>
              <a:off x="685801" y="4572405"/>
              <a:ext cx="3352799" cy="842448"/>
              <a:chOff x="685801" y="4572405"/>
              <a:chExt cx="3352799" cy="842448"/>
            </a:xfrm>
          </p:grpSpPr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C4ED583A-ED73-2145-85C7-979C1E8D5351}"/>
                  </a:ext>
                </a:extLst>
              </p:cNvPr>
              <p:cNvSpPr/>
              <p:nvPr/>
            </p:nvSpPr>
            <p:spPr>
              <a:xfrm>
                <a:off x="762000" y="4871454"/>
                <a:ext cx="3200400" cy="208450"/>
              </a:xfrm>
              <a:prstGeom prst="rect">
                <a:avLst/>
              </a:prstGeom>
              <a:gradFill flip="none" rotWithShape="1">
                <a:gsLst>
                  <a:gs pos="25000">
                    <a:srgbClr val="CDD7E0">
                      <a:alpha val="75000"/>
                    </a:srgbClr>
                  </a:gs>
                  <a:gs pos="0">
                    <a:srgbClr val="CDD7E0"/>
                  </a:gs>
                  <a:gs pos="58000">
                    <a:srgbClr val="CDD7E0">
                      <a:alpha val="50000"/>
                    </a:srgbClr>
                  </a:gs>
                  <a:gs pos="92000">
                    <a:srgbClr val="CDD7E0">
                      <a:alpha val="25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50" name="Title Placeholder 2">
                <a:extLst>
                  <a:ext uri="{FF2B5EF4-FFF2-40B4-BE49-F238E27FC236}">
                    <a16:creationId xmlns:a16="http://schemas.microsoft.com/office/drawing/2014/main" id="{6DF8548B-4735-7E4F-964F-20B26FF749A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85801" y="4572405"/>
                <a:ext cx="1676400" cy="286774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/>
              </a:bodyPr>
              <a:lstStyle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lang="en-US" sz="1600" kern="1200" cap="all" spc="190" baseline="0">
                    <a:solidFill>
                      <a:srgbClr val="B2BCC5"/>
                    </a:solidFill>
                    <a:effectLst/>
                    <a:latin typeface="DIN Next LT Pro Light" panose="020B0303020203050203" pitchFamily="34" charset="77"/>
                    <a:ea typeface="+mj-ea"/>
                    <a:cs typeface="+mj-cs"/>
                  </a:defRPr>
                </a:lvl1pPr>
              </a:lstStyle>
              <a:p>
                <a:pPr>
                  <a:defRPr/>
                </a:pPr>
                <a:r>
                  <a:rPr lang="en-US" sz="1200" dirty="0">
                    <a:latin typeface="Calibri Light" panose="020F0302020204030204" pitchFamily="34" charset="0"/>
                  </a:rPr>
                  <a:t>SIOR DESIGNEEs</a:t>
                </a:r>
              </a:p>
            </p:txBody>
          </p:sp>
          <p:sp>
            <p:nvSpPr>
              <p:cNvPr id="51" name="Title Placeholder 2">
                <a:extLst>
                  <a:ext uri="{FF2B5EF4-FFF2-40B4-BE49-F238E27FC236}">
                    <a16:creationId xmlns:a16="http://schemas.microsoft.com/office/drawing/2014/main" id="{E5F0E8AF-F843-5F41-95AF-4127ACBA69A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886199" y="5128079"/>
                <a:ext cx="152401" cy="286774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/>
              </a:bodyPr>
              <a:lstStyle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lang="en-US" sz="1600" kern="1200" cap="all" spc="190" baseline="0">
                    <a:solidFill>
                      <a:srgbClr val="B2BCC5"/>
                    </a:solidFill>
                    <a:effectLst/>
                    <a:latin typeface="DIN Next LT Pro Light" panose="020B0303020203050203" pitchFamily="34" charset="77"/>
                    <a:ea typeface="+mj-ea"/>
                    <a:cs typeface="+mj-cs"/>
                  </a:defRPr>
                </a:lvl1pPr>
              </a:lstStyle>
              <a:p>
                <a:pPr algn="ctr">
                  <a:defRPr/>
                </a:pPr>
                <a:r>
                  <a:rPr lang="en-US" sz="1200" dirty="0">
                    <a:latin typeface="Calibri Light" panose="020F0302020204030204" pitchFamily="34" charset="0"/>
                  </a:rPr>
                  <a:t>0</a:t>
                </a:r>
              </a:p>
            </p:txBody>
          </p:sp>
          <p:sp>
            <p:nvSpPr>
              <p:cNvPr id="52" name="Title Placeholder 2">
                <a:extLst>
                  <a:ext uri="{FF2B5EF4-FFF2-40B4-BE49-F238E27FC236}">
                    <a16:creationId xmlns:a16="http://schemas.microsoft.com/office/drawing/2014/main" id="{6690A7D4-81BF-7F4C-9F9E-84055FF4A7E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33601" y="5128079"/>
                <a:ext cx="838199" cy="286774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/>
              </a:bodyPr>
              <a:lstStyle>
                <a:lvl1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lang="en-US" sz="1600" kern="1200" cap="all" spc="190" baseline="0">
                    <a:solidFill>
                      <a:srgbClr val="B2BCC5"/>
                    </a:solidFill>
                    <a:effectLst/>
                    <a:latin typeface="DIN Next LT Pro Light" panose="020B0303020203050203" pitchFamily="34" charset="77"/>
                    <a:ea typeface="+mj-ea"/>
                    <a:cs typeface="+mj-cs"/>
                  </a:defRPr>
                </a:lvl1pPr>
              </a:lstStyle>
              <a:p>
                <a:pPr algn="ctr">
                  <a:defRPr/>
                </a:pPr>
                <a:r>
                  <a:rPr lang="en-US" sz="1200" dirty="0">
                    <a:latin typeface="Calibri Light" panose="020F0302020204030204" pitchFamily="34" charset="0"/>
                  </a:rPr>
                  <a:t>50+</a:t>
                </a:r>
              </a:p>
            </p:txBody>
          </p:sp>
        </p:grpSp>
      </p:grpSp>
      <p:sp>
        <p:nvSpPr>
          <p:cNvPr id="53" name="Title Placeholder 2">
            <a:extLst>
              <a:ext uri="{FF2B5EF4-FFF2-40B4-BE49-F238E27FC236}">
                <a16:creationId xmlns:a16="http://schemas.microsoft.com/office/drawing/2014/main" id="{CBC9911C-D3C1-9C43-AE6B-9F0D95A12A8C}"/>
              </a:ext>
            </a:extLst>
          </p:cNvPr>
          <p:cNvSpPr txBox="1">
            <a:spLocks/>
          </p:cNvSpPr>
          <p:nvPr/>
        </p:nvSpPr>
        <p:spPr>
          <a:xfrm>
            <a:off x="533399" y="457200"/>
            <a:ext cx="3372563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600" kern="1200" cap="all" spc="190" baseline="0">
                <a:solidFill>
                  <a:srgbClr val="B2BCC5"/>
                </a:solidFill>
                <a:effectLst/>
                <a:latin typeface="DIN Next LT Pro Light" panose="020B0303020203050203" pitchFamily="34" charset="77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dirty="0">
                <a:latin typeface="Calibri Light" panose="020F0302020204030204" pitchFamily="34" charset="0"/>
              </a:rPr>
              <a:t>WHAT IS SIOR?</a:t>
            </a:r>
          </a:p>
        </p:txBody>
      </p:sp>
      <p:sp>
        <p:nvSpPr>
          <p:cNvPr id="54" name="object 4">
            <a:extLst>
              <a:ext uri="{FF2B5EF4-FFF2-40B4-BE49-F238E27FC236}">
                <a16:creationId xmlns:a16="http://schemas.microsoft.com/office/drawing/2014/main" id="{D9BD33A4-F1D6-1A45-A7ED-AE9A62571AD4}"/>
              </a:ext>
            </a:extLst>
          </p:cNvPr>
          <p:cNvSpPr txBox="1"/>
          <p:nvPr/>
        </p:nvSpPr>
        <p:spPr>
          <a:xfrm>
            <a:off x="608749" y="2661700"/>
            <a:ext cx="4724400" cy="247503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263525" indent="-342900">
              <a:lnSpc>
                <a:spcPct val="100000"/>
              </a:lnSpc>
              <a:spcBef>
                <a:spcPts val="1200"/>
              </a:spcBef>
              <a:buBlip>
                <a:blip r:embed="rId3"/>
              </a:buBlip>
              <a:tabLst>
                <a:tab pos="329565" algn="l"/>
              </a:tabLst>
            </a:pPr>
            <a:r>
              <a:rPr lang="en-US" sz="2000" b="1" spc="-2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3,200 Total Members</a:t>
            </a:r>
          </a:p>
          <a:p>
            <a:pPr marL="355600" marR="263525" indent="-342900">
              <a:lnSpc>
                <a:spcPct val="100000"/>
              </a:lnSpc>
              <a:spcBef>
                <a:spcPts val="1200"/>
              </a:spcBef>
              <a:buBlip>
                <a:blip r:embed="rId3"/>
              </a:buBlip>
              <a:tabLst>
                <a:tab pos="329565" algn="l"/>
              </a:tabLst>
            </a:pPr>
            <a:r>
              <a:rPr lang="en-US" sz="2000" b="1" spc="-2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3,000 SIOR Designees</a:t>
            </a:r>
            <a:br>
              <a:rPr lang="en-US" sz="2000" b="1" spc="-2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600" spc="-2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•</a:t>
            </a:r>
            <a:r>
              <a:rPr lang="en-US" sz="2000" spc="-2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spc="-2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1,900 Industrial Brokers</a:t>
            </a:r>
            <a:br>
              <a:rPr lang="en-US" sz="2000" spc="-2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1600" spc="-2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•</a:t>
            </a:r>
            <a:r>
              <a:rPr lang="en-US" sz="2000" spc="-2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spc="-2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1,100 Office Brokers</a:t>
            </a:r>
            <a:endParaRPr lang="en-US" sz="2000" spc="-2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55600" marR="263525" indent="-342900">
              <a:lnSpc>
                <a:spcPct val="100000"/>
              </a:lnSpc>
              <a:spcBef>
                <a:spcPts val="1200"/>
              </a:spcBef>
              <a:buBlip>
                <a:blip r:embed="rId3"/>
              </a:buBlip>
              <a:tabLst>
                <a:tab pos="329565" algn="l"/>
              </a:tabLst>
            </a:pPr>
            <a:r>
              <a:rPr lang="en-US" sz="2000" b="1" spc="-2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200 Associate Members </a:t>
            </a:r>
            <a:br>
              <a:rPr lang="en-US" sz="2000" b="1" spc="-2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spc="-2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(Developers, Financial Institutions, Commercial Real Estate Organizations)</a:t>
            </a:r>
          </a:p>
        </p:txBody>
      </p:sp>
    </p:spTree>
    <p:extLst>
      <p:ext uri="{BB962C8B-B14F-4D97-AF65-F5344CB8AC3E}">
        <p14:creationId xmlns:p14="http://schemas.microsoft.com/office/powerpoint/2010/main" val="38877202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AE720C-71BC-9A49-88DD-B98613E548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5" r="-1343"/>
          <a:stretch/>
        </p:blipFill>
        <p:spPr>
          <a:xfrm>
            <a:off x="91440" y="0"/>
            <a:ext cx="12280392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DDAAF9C-45C9-3341-BC64-9F698E260D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6143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750439B-51CD-9444-BF39-D203ACB491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85904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648C47B-5324-FD4B-B451-24BA2FAB2F6B}"/>
              </a:ext>
            </a:extLst>
          </p:cNvPr>
          <p:cNvSpPr txBox="1"/>
          <p:nvPr/>
        </p:nvSpPr>
        <p:spPr>
          <a:xfrm>
            <a:off x="762000" y="2854425"/>
            <a:ext cx="6400800" cy="1332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sz="4800" b="1" spc="250" dirty="0">
                <a:solidFill>
                  <a:srgbClr val="659CD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SIOR:</a:t>
            </a:r>
            <a:r>
              <a:rPr lang="en-US" sz="4800" b="1" spc="-150" dirty="0">
                <a:solidFill>
                  <a:srgbClr val="659CD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800" b="1" spc="25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WHAT’S IN </a:t>
            </a:r>
            <a:br>
              <a:rPr lang="en-US" sz="4800" b="1" spc="25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4800" b="1" spc="25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	   </a:t>
            </a:r>
            <a:r>
              <a:rPr lang="en-US" sz="4800" b="1" spc="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800" b="1" spc="25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IT FOR YOU?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911CB39-7EB6-1740-91FA-F33998A4D596}"/>
              </a:ext>
            </a:extLst>
          </p:cNvPr>
          <p:cNvCxnSpPr>
            <a:cxnSpLocks/>
          </p:cNvCxnSpPr>
          <p:nvPr/>
        </p:nvCxnSpPr>
        <p:spPr>
          <a:xfrm>
            <a:off x="2514600" y="2560320"/>
            <a:ext cx="457200" cy="0"/>
          </a:xfrm>
          <a:prstGeom prst="line">
            <a:avLst/>
          </a:prstGeom>
          <a:ln w="25400">
            <a:solidFill>
              <a:srgbClr val="659C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BF071AE-F2BA-E647-AC5C-B5A2D9A916B9}"/>
              </a:ext>
            </a:extLst>
          </p:cNvPr>
          <p:cNvCxnSpPr>
            <a:cxnSpLocks/>
          </p:cNvCxnSpPr>
          <p:nvPr/>
        </p:nvCxnSpPr>
        <p:spPr>
          <a:xfrm>
            <a:off x="2514600" y="4389120"/>
            <a:ext cx="457200" cy="0"/>
          </a:xfrm>
          <a:prstGeom prst="line">
            <a:avLst/>
          </a:prstGeom>
          <a:ln w="25400">
            <a:solidFill>
              <a:srgbClr val="659C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2619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CD1C548-CE4D-7548-B9A9-D7DC48BBA1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96" r="-495"/>
          <a:stretch/>
        </p:blipFill>
        <p:spPr>
          <a:xfrm>
            <a:off x="4450082" y="0"/>
            <a:ext cx="7863840" cy="685800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 idx="4294967295"/>
          </p:nvPr>
        </p:nvSpPr>
        <p:spPr>
          <a:xfrm>
            <a:off x="609600" y="1620838"/>
            <a:ext cx="4114800" cy="125253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sz="4800" b="1" spc="15" dirty="0">
                <a:solidFill>
                  <a:srgbClr val="30384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HIGHER PERFORMANCE </a:t>
            </a:r>
            <a:endParaRPr sz="4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09600" y="2971800"/>
            <a:ext cx="4724400" cy="2513509"/>
          </a:xfrm>
          <a:prstGeom prst="rect">
            <a:avLst/>
          </a:prstGeom>
        </p:spPr>
        <p:txBody>
          <a:bodyPr vert="horz" wrap="square" lIns="0" tIns="1651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300"/>
              </a:spcBef>
              <a:buBlip>
                <a:blip r:embed="rId4"/>
              </a:buBlip>
              <a:tabLst>
                <a:tab pos="329565" algn="l"/>
              </a:tabLst>
            </a:pPr>
            <a:r>
              <a:rPr lang="en-US" sz="2000" spc="-25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Gain instant regional and professional credibility </a:t>
            </a:r>
          </a:p>
          <a:p>
            <a:pPr marL="355600" indent="-342900">
              <a:lnSpc>
                <a:spcPct val="100000"/>
              </a:lnSpc>
              <a:spcBef>
                <a:spcPts val="1300"/>
              </a:spcBef>
              <a:buBlip>
                <a:blip r:embed="rId4"/>
              </a:buBlip>
              <a:tabLst>
                <a:tab pos="329565" algn="l"/>
              </a:tabLst>
            </a:pPr>
            <a:r>
              <a:rPr lang="en-US" sz="2000" spc="-25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Access a community of global experts </a:t>
            </a:r>
            <a:br>
              <a:rPr lang="en-US" sz="2000" spc="-25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2000" spc="-25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and CRE’s best brokers</a:t>
            </a:r>
          </a:p>
          <a:p>
            <a:pPr marL="355600" indent="-342900">
              <a:lnSpc>
                <a:spcPct val="100000"/>
              </a:lnSpc>
              <a:spcBef>
                <a:spcPts val="1300"/>
              </a:spcBef>
              <a:buBlip>
                <a:blip r:embed="rId4"/>
              </a:buBlip>
              <a:tabLst>
                <a:tab pos="329565" algn="l"/>
              </a:tabLst>
            </a:pPr>
            <a:r>
              <a:rPr lang="en-US" sz="2000" spc="-25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Grow your out-of-market client base </a:t>
            </a:r>
          </a:p>
          <a:p>
            <a:pPr marL="355600" indent="-342900">
              <a:lnSpc>
                <a:spcPct val="100000"/>
              </a:lnSpc>
              <a:spcBef>
                <a:spcPts val="1300"/>
              </a:spcBef>
              <a:buBlip>
                <a:blip r:embed="rId4"/>
              </a:buBlip>
              <a:tabLst>
                <a:tab pos="329565" algn="l"/>
              </a:tabLst>
            </a:pPr>
            <a:r>
              <a:rPr lang="en-US" sz="2000" spc="-25" dirty="0">
                <a:solidFill>
                  <a:srgbClr val="30384D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Expand your network of sales partners</a:t>
            </a:r>
          </a:p>
        </p:txBody>
      </p:sp>
      <p:sp>
        <p:nvSpPr>
          <p:cNvPr id="20" name="Title Placeholder 2">
            <a:extLst>
              <a:ext uri="{FF2B5EF4-FFF2-40B4-BE49-F238E27FC236}">
                <a16:creationId xmlns:a16="http://schemas.microsoft.com/office/drawing/2014/main" id="{9CDB6648-36DE-BD45-9E10-87C58C5181FA}"/>
              </a:ext>
            </a:extLst>
          </p:cNvPr>
          <p:cNvSpPr txBox="1">
            <a:spLocks/>
          </p:cNvSpPr>
          <p:nvPr/>
        </p:nvSpPr>
        <p:spPr>
          <a:xfrm>
            <a:off x="533400" y="457200"/>
            <a:ext cx="3276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600" kern="1200" cap="all" spc="190" baseline="0">
                <a:solidFill>
                  <a:srgbClr val="B2BCC5"/>
                </a:solidFill>
                <a:effectLst/>
                <a:latin typeface="DIN Next LT Pro Light" panose="020B0303020203050203" pitchFamily="34" charset="77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dirty="0">
                <a:latin typeface="Calibri Light" panose="020F0302020204030204" pitchFamily="34" charset="0"/>
              </a:rPr>
              <a:t>SIOR: What’s in it for you?</a:t>
            </a:r>
          </a:p>
        </p:txBody>
      </p:sp>
      <p:sp>
        <p:nvSpPr>
          <p:cNvPr id="7" name="object 21">
            <a:extLst>
              <a:ext uri="{FF2B5EF4-FFF2-40B4-BE49-F238E27FC236}">
                <a16:creationId xmlns:a16="http://schemas.microsoft.com/office/drawing/2014/main" id="{F90D8FA3-4B31-DC4C-BD36-682AB4B4A679}"/>
              </a:ext>
            </a:extLst>
          </p:cNvPr>
          <p:cNvSpPr txBox="1"/>
          <p:nvPr/>
        </p:nvSpPr>
        <p:spPr>
          <a:xfrm>
            <a:off x="9753600" y="6096000"/>
            <a:ext cx="1823466" cy="370614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0"/>
              </a:spcBef>
              <a:tabLst>
                <a:tab pos="1978025" algn="l"/>
                <a:tab pos="10262870" algn="l"/>
                <a:tab pos="10390505" algn="l"/>
              </a:tabLst>
            </a:pPr>
            <a:r>
              <a:rPr sz="1200" b="1" dirty="0">
                <a:solidFill>
                  <a:srgbClr val="4A596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fld id="{81D60167-4931-47E6-BA6A-407CBD079E47}" type="slidenum">
              <a:rPr sz="1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12700" algn="r">
                <a:lnSpc>
                  <a:spcPct val="100000"/>
                </a:lnSpc>
                <a:spcBef>
                  <a:spcPts val="10"/>
                </a:spcBef>
                <a:tabLst>
                  <a:tab pos="1978025" algn="l"/>
                  <a:tab pos="10262870" algn="l"/>
                  <a:tab pos="10390505" algn="l"/>
                </a:tabLst>
              </a:pPr>
              <a:t>9</a:t>
            </a:fld>
            <a:endParaRPr sz="12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0811248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Custom 1">
      <a:dk1>
        <a:srgbClr val="141A28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-Cambria">
      <a:majorFont>
        <a:latin typeface="Calibri" panose="020F0502020204030204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 panose="02040503050406030204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IOR_A_Look_Ahead_0211" id="{E46D07F2-1254-3C42-AC4A-1AE48CE83E5C}" vid="{E57E7DF7-1491-8840-9061-EE525A7757A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4452</TotalTime>
  <Words>1037</Words>
  <Application>Microsoft Macintosh PowerPoint</Application>
  <PresentationFormat>Widescreen</PresentationFormat>
  <Paragraphs>170</Paragraphs>
  <Slides>28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4" baseType="lpstr">
      <vt:lpstr>Cambria</vt:lpstr>
      <vt:lpstr>DIN Next LT Pro</vt:lpstr>
      <vt:lpstr>Calibri</vt:lpstr>
      <vt:lpstr>Arial</vt:lpstr>
      <vt:lpstr>Calibri Light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HIGHER PERFORMANCE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Manager/>
  <Company>SIOR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LOOK AHEAD Presented by SIOR</dc:title>
  <dc:subject/>
  <dc:creator/>
  <cp:keywords/>
  <dc:description/>
  <cp:lastModifiedBy>Michael Karfakis</cp:lastModifiedBy>
  <cp:revision>214</cp:revision>
  <cp:lastPrinted>2019-02-11T22:02:24Z</cp:lastPrinted>
  <dcterms:created xsi:type="dcterms:W3CDTF">2019-02-06T19:45:26Z</dcterms:created>
  <dcterms:modified xsi:type="dcterms:W3CDTF">2020-01-15T20:57:06Z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2019-02-05T10:00:00Z</vt:filetime>
  </property>
  <property fmtid="{D5CDD505-2E9C-101B-9397-08002B2CF9AE}" pid="3" name="Creator">
    <vt:lpwstr>Adobe InDesign CC 14.0 (Macintosh)</vt:lpwstr>
  </property>
  <property fmtid="{D5CDD505-2E9C-101B-9397-08002B2CF9AE}" pid="4" name="LastSaved">
    <vt:filetime>2019-02-05T10:00:00Z</vt:filetime>
  </property>
</Properties>
</file>