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3.jpg" ContentType="image/jpg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21.jpg" ContentType="image/jp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711" r:id="rId1"/>
  </p:sldMasterIdLst>
  <p:notesMasterIdLst>
    <p:notesMasterId r:id="rId29"/>
  </p:notesMasterIdLst>
  <p:sldIdLst>
    <p:sldId id="256" r:id="rId2"/>
    <p:sldId id="257" r:id="rId3"/>
    <p:sldId id="283" r:id="rId4"/>
    <p:sldId id="258" r:id="rId5"/>
    <p:sldId id="259" r:id="rId6"/>
    <p:sldId id="279" r:id="rId7"/>
    <p:sldId id="261" r:id="rId8"/>
    <p:sldId id="276" r:id="rId9"/>
    <p:sldId id="281" r:id="rId10"/>
    <p:sldId id="265" r:id="rId11"/>
    <p:sldId id="289" r:id="rId12"/>
    <p:sldId id="286" r:id="rId13"/>
    <p:sldId id="284" r:id="rId14"/>
    <p:sldId id="285" r:id="rId15"/>
    <p:sldId id="287" r:id="rId16"/>
    <p:sldId id="288" r:id="rId17"/>
    <p:sldId id="266" r:id="rId18"/>
    <p:sldId id="269" r:id="rId19"/>
    <p:sldId id="270" r:id="rId20"/>
    <p:sldId id="271" r:id="rId21"/>
    <p:sldId id="272" r:id="rId22"/>
    <p:sldId id="277" r:id="rId23"/>
    <p:sldId id="273" r:id="rId24"/>
    <p:sldId id="282" r:id="rId25"/>
    <p:sldId id="274" r:id="rId26"/>
    <p:sldId id="275" r:id="rId27"/>
    <p:sldId id="278" r:id="rId28"/>
  </p:sldIdLst>
  <p:sldSz cx="12192000" cy="6858000"/>
  <p:notesSz cx="12192000" cy="6858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  <p:embeddedFont>
      <p:font typeface="DIN Next LT Pro" panose="020B0503020203050203" pitchFamily="34" charset="77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D0B50B7-887F-AD48-9FB9-0F325EB8C6AF}">
          <p14:sldIdLst>
            <p14:sldId id="256"/>
          </p14:sldIdLst>
        </p14:section>
        <p14:section name="My SIOR Story" id="{5C332F8D-E973-4D4F-B891-172B6118BBEB}">
          <p14:sldIdLst>
            <p14:sldId id="257"/>
            <p14:sldId id="283"/>
          </p14:sldIdLst>
        </p14:section>
        <p14:section name="Where We Started" id="{E49C85CE-A7D7-4913-9453-8B9083A92BEF}">
          <p14:sldIdLst>
            <p14:sldId id="258"/>
            <p14:sldId id="259"/>
          </p14:sldIdLst>
        </p14:section>
        <p14:section name="Our Relevance Today" id="{EAF708C8-33AC-9640-B92F-653034BB168B}">
          <p14:sldIdLst>
            <p14:sldId id="279"/>
            <p14:sldId id="261"/>
            <p14:sldId id="276"/>
            <p14:sldId id="281"/>
          </p14:sldIdLst>
        </p14:section>
        <p14:section name="Tomorrow's Vision" id="{4922A328-9621-2B4E-9DCC-39F0C27BB01C}">
          <p14:sldIdLst>
            <p14:sldId id="265"/>
            <p14:sldId id="289"/>
            <p14:sldId id="286"/>
            <p14:sldId id="284"/>
            <p14:sldId id="285"/>
            <p14:sldId id="287"/>
            <p14:sldId id="288"/>
            <p14:sldId id="266"/>
            <p14:sldId id="269"/>
            <p14:sldId id="270"/>
            <p14:sldId id="271"/>
            <p14:sldId id="272"/>
            <p14:sldId id="277"/>
            <p14:sldId id="273"/>
            <p14:sldId id="282"/>
          </p14:sldIdLst>
        </p14:section>
        <p14:section name="Thank You" id="{5AD7E205-668C-4746-972D-15FE4B738336}">
          <p14:sldIdLst>
            <p14:sldId id="274"/>
            <p14:sldId id="275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9CD3"/>
    <a:srgbClr val="30384D"/>
    <a:srgbClr val="151B28"/>
    <a:srgbClr val="CDD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83"/>
    <p:restoredTop sz="97409" autoAdjust="0"/>
  </p:normalViewPr>
  <p:slideViewPr>
    <p:cSldViewPr>
      <p:cViewPr>
        <p:scale>
          <a:sx n="165" d="100"/>
          <a:sy n="165" d="100"/>
        </p:scale>
        <p:origin x="176" y="6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Calibri" panose="020F0502020204030204" pitchFamily="34" charset="0"/>
              </a:defRPr>
            </a:lvl1pPr>
          </a:lstStyle>
          <a:p>
            <a:fld id="{CCEB2571-CA24-B24C-AE52-24FA63DB94E4}" type="datetimeFigureOut">
              <a:rPr lang="en-US" smtClean="0"/>
              <a:pPr/>
              <a:t>12/19/19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Calibri" panose="020F0502020204030204" pitchFamily="34" charset="0"/>
              </a:defRPr>
            </a:lvl1pPr>
          </a:lstStyle>
          <a:p>
            <a:fld id="{AA5C661A-B545-A74B-8120-215F7D6B7B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03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429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336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180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6968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7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560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243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6412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415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93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1185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4602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333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And we welcome and encourage each of you to contribute to the efforts to make this a reality for everyone in the SIOR community.  So please, get involved with SIOR, whether here at the chapter level, or through an SIOR committee or other volunteer group.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333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95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118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724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174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And finally, we’re excited about efforts to increase your international networks.  We recently brought on a long-time SIOR, Matthew </a:t>
            </a:r>
            <a:r>
              <a:rPr lang="en-US" dirty="0" err="1"/>
              <a:t>Leguen</a:t>
            </a:r>
            <a:r>
              <a:rPr lang="en-US" dirty="0"/>
              <a:t> de Lacroix, to spearhead efforts in Europe and support the local chapter there.  Our first priority is the ongoing development of our European Region Chapter, with long-term plans for continued growth across the globe.</a:t>
            </a:r>
            <a:endParaRPr lang="en-US" sz="1200" kern="1200" dirty="0">
              <a:solidFill>
                <a:schemeClr val="tx1"/>
              </a:solidFill>
              <a:effectLst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460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337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950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78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A5796-3AA0-9D49-955E-AFA672D88D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5181600" cy="23876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ts val="4800"/>
              </a:lnSpc>
              <a:defRPr sz="4800" b="1" i="0" kern="700" cap="all" spc="60" baseline="0">
                <a:solidFill>
                  <a:srgbClr val="30384D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589FEB2-C8CC-784A-B13B-4A748346247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81800" y="2286000"/>
            <a:ext cx="47244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cap="all" spc="100" normalizeH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i="0" cap="all" spc="50" baseline="0" dirty="0">
                <a:latin typeface="DIN Next LT Pro" panose="020B0503020203050203" pitchFamily="34" charset="77"/>
              </a:rPr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CFE5F-5F44-8749-AC12-10C14710C2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1800" y="2895600"/>
            <a:ext cx="4648200" cy="2667000"/>
          </a:xfrm>
          <a:prstGeom prst="rect">
            <a:avLst/>
          </a:prstGeom>
        </p:spPr>
        <p:txBody>
          <a:bodyPr/>
          <a:lstStyle>
            <a:lvl1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1pPr>
            <a:lvl2pPr marL="54864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659CD3"/>
              </a:buClr>
              <a:buFont typeface="Arial" panose="020B0604020202020204" pitchFamily="34" charset="0"/>
              <a:buChar char="•"/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2pPr>
            <a:lvl3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3pPr>
            <a:lvl4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4pPr>
            <a:lvl5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27606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4C23E-4ED8-F543-9316-5A2FE3AF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5C4B54-9098-1348-9B33-941C343828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07A57-7E2E-D24B-93C2-6A892DF54D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0F695-D12A-E74C-A516-E65953442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981E1-890E-1847-8C59-F1EE202A3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690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C7CA6F-D64E-344F-A922-A095922CFA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02E1A1-7616-574E-BE18-E99A45D78F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4970F-05F1-654C-9BDC-047C7B99B8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E445E-8C31-A142-961A-E7FBE52BE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011D51-7BA5-8443-9385-45E3D9937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6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>
            <a:extLst>
              <a:ext uri="{FF2B5EF4-FFF2-40B4-BE49-F238E27FC236}">
                <a16:creationId xmlns:a16="http://schemas.microsoft.com/office/drawing/2014/main" id="{E9C39AA9-6596-724D-A7DE-B39DAD6F724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14400" y="6324600"/>
            <a:ext cx="10808208" cy="285978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1" i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12700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mtClean="0">
                <a:solidFill>
                  <a:srgbClr val="151B28"/>
                </a:solidFill>
              </a:rPr>
              <a:pPr marL="12700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‹#›</a:t>
            </a:fld>
            <a:endParaRPr lang="pt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77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07809" y="1409700"/>
            <a:ext cx="5116830" cy="330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SIOR: A LOOK AHEAD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50CFE-BA4D-C64B-85B7-3145648B1584}" type="datetime1">
              <a:rPr lang="en-US" smtClean="0"/>
              <a:t>12/19/19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075436" y="6247129"/>
            <a:ext cx="10568305" cy="203200"/>
          </a:xfrm>
          <a:prstGeom prst="rect">
            <a:avLst/>
          </a:prstGeom>
        </p:spPr>
        <p:txBody>
          <a:bodyPr lIns="0" tIns="0" rIns="0" bIns="0"/>
          <a:lstStyle>
            <a:lvl1pPr>
              <a:defRPr sz="1200" b="0" i="0">
                <a:solidFill>
                  <a:srgbClr val="4A596E"/>
                </a:solidFill>
                <a:latin typeface="DIN Next LT Pro"/>
                <a:cs typeface="DIN Next LT Pro"/>
              </a:defRPr>
            </a:lvl1pPr>
          </a:lstStyle>
          <a:p>
            <a:pPr marL="12700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b="1" spc="-9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b="1"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b="1"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b="1" spc="1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b="1" spc="1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US" b="1"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spc="2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spc="-9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K </a:t>
            </a:r>
            <a:r>
              <a:rPr lang="en-US" b="1" spc="12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b="1" spc="-8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b="1" spc="-95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b="1" spc="-6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b="1" spc="-8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	</a:t>
            </a:r>
            <a:r>
              <a:rPr lang="en-US" b="1" u="sng" dirty="0">
                <a:uFill>
                  <a:solidFill>
                    <a:srgbClr val="659CD3"/>
                  </a:solidFill>
                </a:uFill>
                <a:latin typeface="Calibri" panose="020F0502020204030204" pitchFamily="34" charset="0"/>
                <a:cs typeface="Calibri" panose="020F0502020204030204" pitchFamily="34" charset="0"/>
              </a:rPr>
              <a:t> 	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‹#›</a:t>
            </a:fld>
            <a:endParaRPr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752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5189220" y="0"/>
            <a:ext cx="3884663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9073883" y="0"/>
            <a:ext cx="3115068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0154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Master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2AAA73-633D-CD45-89DA-AA8DA994DC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A7E4F624-ECCB-524D-A2C7-C537C04E6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0B46B119-D6F0-034C-AB1A-FCB516D5F6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81800" y="2286000"/>
            <a:ext cx="47244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cap="all" spc="100" normalizeH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i="0" cap="all" spc="50" baseline="0" dirty="0">
                <a:latin typeface="DIN Next LT Pro" panose="020B0503020203050203" pitchFamily="34" charset="77"/>
              </a:rPr>
              <a:t>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BD56350-0D89-CA4A-8411-99427F9EE6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1800" y="2895600"/>
            <a:ext cx="4648200" cy="2667000"/>
          </a:xfrm>
          <a:prstGeom prst="rect">
            <a:avLst/>
          </a:prstGeom>
        </p:spPr>
        <p:txBody>
          <a:bodyPr/>
          <a:lstStyle>
            <a:lvl1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3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3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3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3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3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object 21">
            <a:extLst>
              <a:ext uri="{FF2B5EF4-FFF2-40B4-BE49-F238E27FC236}">
                <a16:creationId xmlns:a16="http://schemas.microsoft.com/office/drawing/2014/main" id="{DB5EE22B-9AE4-8C44-9656-C2C243EF888C}"/>
              </a:ext>
            </a:extLst>
          </p:cNvPr>
          <p:cNvSpPr txBox="1"/>
          <p:nvPr userDrawn="1"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‹#›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578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013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86643-EDBF-E441-9816-90A828069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CFEF3-43E3-7B42-9FD7-9DB6F1F65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79FBEE-B16C-104E-A691-E4D9AF3D0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1591C-88B5-5E49-BDA8-ABE82A6D9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304EC-AA5D-224E-A139-FFE7FCF71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680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C2EB1-DDCD-6149-9F96-840FD7BEB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D19EF-D9E8-9743-94D6-5145D843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61417-0330-484A-B74A-3F3E1F14B3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F6877-1BCB-A64D-9EF2-BAC2EBC7A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B5A6C-C2A8-2C4C-8D7F-DC39C1712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186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D7272-8E33-3F48-84B6-B288B3FCD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7C261-A41F-E142-9069-9C587D4EA8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F688A-C994-344A-A316-CFBC2EAF8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690B5-0488-6045-9FAC-23F168C945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B54F3-20C2-DA4F-B17E-AFF2F86DC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9292F-6A47-6E41-A7E6-9EC869AFB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471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9D292-D5F9-0643-8FF8-DC102170C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360C2-735A-5040-B461-9ED30DF0F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5B8334-8E3D-A540-83A1-9D7415E02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ACFC6-08A1-2449-B681-931C0206C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71B031-BC84-7840-A886-380E63B9EC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67C0E8-E74B-4F46-BCD0-7790D38B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288D89-83DA-C84C-9545-4E07615D3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54F6D8-2088-A646-8F77-A6F7D007E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67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E4659-6700-084F-9108-EE3F13A38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4359C2-2147-A847-B086-602E665E83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8BA0FB-1E2C-C043-972B-28FF3B7B1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DFCFC-6E58-C041-A502-129855D08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622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C0485-4D86-AF40-9A30-214C03B55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C39DF-A788-0141-A00F-28C5A959F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E7356D-C793-944D-9832-EA82489F7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CF1CB-2F56-4940-8BE4-DB603141E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6C6D52-9822-6844-8664-15B7A86FA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7FBAF-6D65-6442-94B0-FBA4165A6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256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A1B0A-3E0D-3048-AA2F-95F42739C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2FAE8C-9BA5-294D-8ADA-76532B953B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107E98-0BF0-A84A-AB5D-3A8499962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C1379-4DBB-3049-9593-A5437AF194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DB6F5-82EB-584E-A16E-DEEF9A2F431B}" type="datetimeFigureOut">
              <a:rPr lang="en-US" smtClean="0"/>
              <a:t>12/19/19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174DA1-6065-974C-ACF2-417FB9A11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8E784-D85D-C140-BCF4-AEB2ECB6E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664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072E45-B378-8641-BD7C-58AA2E06777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178" y="0"/>
            <a:ext cx="12192000" cy="6858000"/>
          </a:xfrm>
          <a:prstGeom prst="rect">
            <a:avLst/>
          </a:prstGeom>
        </p:spPr>
      </p:pic>
      <p:sp>
        <p:nvSpPr>
          <p:cNvPr id="5" name="object 21">
            <a:extLst>
              <a:ext uri="{FF2B5EF4-FFF2-40B4-BE49-F238E27FC236}">
                <a16:creationId xmlns:a16="http://schemas.microsoft.com/office/drawing/2014/main" id="{1C97C7CF-0BE6-654D-813C-7BF3B1E4F6FB}"/>
              </a:ext>
            </a:extLst>
          </p:cNvPr>
          <p:cNvSpPr txBox="1"/>
          <p:nvPr userDrawn="1"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‹#›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642E78-2C1D-9B40-B36F-61A6D133F1B3}"/>
              </a:ext>
            </a:extLst>
          </p:cNvPr>
          <p:cNvSpPr/>
          <p:nvPr userDrawn="1"/>
        </p:nvSpPr>
        <p:spPr>
          <a:xfrm>
            <a:off x="381000" y="457200"/>
            <a:ext cx="76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1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8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US" sz="1600" b="0" i="0" kern="1200" cap="all" spc="190" baseline="0">
          <a:solidFill>
            <a:srgbClr val="B2BCC5"/>
          </a:solidFill>
          <a:effectLst/>
          <a:latin typeface="Calibri Light" panose="020F03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yF_ccpQa4-Y&amp;feature=youtu.be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hyperlink" Target="http://www.sior.com/videos/default-source/default-video-library/sior_spotlight_v3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2.pn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0C6E03-43E3-D64B-B375-AE8100B81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24560" y="2085201"/>
            <a:ext cx="6619240" cy="2108911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  <a:tabLst>
                <a:tab pos="749935" algn="l"/>
                <a:tab pos="3147695" algn="l"/>
              </a:tabLst>
            </a:pPr>
            <a:r>
              <a:rPr sz="66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	LOO</a:t>
            </a:r>
            <a:r>
              <a:rPr sz="6600" b="1" spc="-1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6600" b="1" spc="-6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66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AHEAD</a:t>
            </a:r>
          </a:p>
          <a:p>
            <a:pPr marL="14604">
              <a:spcBef>
                <a:spcPts val="280"/>
              </a:spcBef>
            </a:pPr>
            <a:r>
              <a:rPr lang="en-US" sz="2000" cap="none" spc="0" dirty="0">
                <a:solidFill>
                  <a:srgbClr val="D5DFEA"/>
                </a:solidFill>
              </a:rPr>
              <a:t>Presented by </a:t>
            </a:r>
            <a:br>
              <a:rPr lang="en-US" sz="2000" cap="none" spc="0" dirty="0">
                <a:solidFill>
                  <a:srgbClr val="D5DFEA"/>
                </a:solidFill>
              </a:rPr>
            </a:br>
            <a:r>
              <a:rPr lang="en-US" sz="2000" cap="none" spc="0" dirty="0">
                <a:solidFill>
                  <a:srgbClr val="D5DFE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Mark Duclos, SIOR, CRE</a:t>
            </a:r>
            <a:br>
              <a:rPr lang="en-US" sz="2000" b="1" cap="none" spc="0" dirty="0">
                <a:solidFill>
                  <a:srgbClr val="D5DFEA"/>
                </a:solidFill>
                <a:cs typeface="Calibri" panose="020F0502020204030204" pitchFamily="34" charset="0"/>
              </a:rPr>
            </a:br>
            <a:r>
              <a:rPr lang="en-US" sz="2000" i="1" cap="none" spc="0" dirty="0">
                <a:solidFill>
                  <a:srgbClr val="D5DFEA"/>
                </a:solidFill>
                <a:cs typeface="Calibri Light" panose="020F0302020204030204" pitchFamily="34" charset="0"/>
              </a:rPr>
              <a:t>2019 SIOR Global President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BA8C78A-EB2B-2741-8477-51138FA157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" y="5257800"/>
            <a:ext cx="3983143" cy="621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A6562A-126B-9542-B7EF-8770D4ED20B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378575"/>
            <a:ext cx="3902075" cy="3429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SIOR: A LOOK AHEAD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D402BB-171B-AF4B-BA03-2E34D2B978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8579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B7966C-F05F-5545-ABCE-BC7855756A06}"/>
              </a:ext>
            </a:extLst>
          </p:cNvPr>
          <p:cNvSpPr txBox="1"/>
          <p:nvPr/>
        </p:nvSpPr>
        <p:spPr>
          <a:xfrm>
            <a:off x="457200" y="288036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TOMORROW’S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EC65633-04DF-024F-97E0-6BF87B035C54}"/>
              </a:ext>
            </a:extLst>
          </p:cNvPr>
          <p:cNvCxnSpPr>
            <a:cxnSpLocks/>
          </p:cNvCxnSpPr>
          <p:nvPr/>
        </p:nvCxnSpPr>
        <p:spPr>
          <a:xfrm>
            <a:off x="4770120" y="274320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436A1EE-20F6-F348-AF08-C4EFADB35562}"/>
              </a:ext>
            </a:extLst>
          </p:cNvPr>
          <p:cNvCxnSpPr>
            <a:cxnSpLocks/>
          </p:cNvCxnSpPr>
          <p:nvPr/>
        </p:nvCxnSpPr>
        <p:spPr>
          <a:xfrm>
            <a:off x="4770120" y="448056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172604E-DE0D-DD4E-8E73-1EABEA390067}"/>
              </a:ext>
            </a:extLst>
          </p:cNvPr>
          <p:cNvSpPr txBox="1"/>
          <p:nvPr/>
        </p:nvSpPr>
        <p:spPr>
          <a:xfrm>
            <a:off x="1844040" y="3470701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SIOR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REALIZED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739708FB-F917-2948-9A6D-C44B545145DD}"/>
              </a:ext>
            </a:extLst>
          </p:cNvPr>
          <p:cNvSpPr txBox="1"/>
          <p:nvPr/>
        </p:nvSpPr>
        <p:spPr>
          <a:xfrm>
            <a:off x="571499" y="1915346"/>
            <a:ext cx="4610101" cy="1739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 INITIATIVES</a:t>
            </a:r>
          </a:p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REFINED IN 2020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8D83B494-CE3B-FA46-A396-B0020EBCB914}"/>
              </a:ext>
            </a:extLst>
          </p:cNvPr>
          <p:cNvSpPr txBox="1"/>
          <p:nvPr/>
        </p:nvSpPr>
        <p:spPr>
          <a:xfrm>
            <a:off x="610612" y="3886200"/>
            <a:ext cx="3808987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 &amp; Chapter Experience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Membership Growth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Revenue Growth</a:t>
            </a:r>
          </a:p>
        </p:txBody>
      </p:sp>
      <p:sp>
        <p:nvSpPr>
          <p:cNvPr id="6" name="object 21">
            <a:extLst>
              <a:ext uri="{FF2B5EF4-FFF2-40B4-BE49-F238E27FC236}">
                <a16:creationId xmlns:a16="http://schemas.microsoft.com/office/drawing/2014/main" id="{2AFC6D94-E68C-3146-B91D-EDB273A5593A}"/>
              </a:ext>
            </a:extLst>
          </p:cNvPr>
          <p:cNvSpPr txBox="1"/>
          <p:nvPr/>
        </p:nvSpPr>
        <p:spPr>
          <a:xfrm>
            <a:off x="11049000" y="6096000"/>
            <a:ext cx="5280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11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person in a suit standing in front of a building&#10;&#10;Description automatically generated">
            <a:extLst>
              <a:ext uri="{FF2B5EF4-FFF2-40B4-BE49-F238E27FC236}">
                <a16:creationId xmlns:a16="http://schemas.microsoft.com/office/drawing/2014/main" id="{BD5691AD-D61C-FB40-B4CD-1EE48D4387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1" r="-33671"/>
          <a:stretch/>
        </p:blipFill>
        <p:spPr>
          <a:xfrm>
            <a:off x="5410200" y="0"/>
            <a:ext cx="10276723" cy="6858000"/>
          </a:xfrm>
          <a:prstGeom prst="rect">
            <a:avLst/>
          </a:prstGeom>
        </p:spPr>
      </p:pic>
      <p:sp>
        <p:nvSpPr>
          <p:cNvPr id="12" name="object 13">
            <a:extLst>
              <a:ext uri="{FF2B5EF4-FFF2-40B4-BE49-F238E27FC236}">
                <a16:creationId xmlns:a16="http://schemas.microsoft.com/office/drawing/2014/main" id="{B7BCF5A9-75EF-FD4D-8F42-052CD5E2C960}"/>
              </a:ext>
            </a:extLst>
          </p:cNvPr>
          <p:cNvSpPr txBox="1">
            <a:spLocks/>
          </p:cNvSpPr>
          <p:nvPr/>
        </p:nvSpPr>
        <p:spPr>
          <a:xfrm>
            <a:off x="2819400" y="6291052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11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102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95296E6-128C-7C49-AD77-9DE8C3E5E8E1}"/>
              </a:ext>
            </a:extLst>
          </p:cNvPr>
          <p:cNvSpPr/>
          <p:nvPr/>
        </p:nvSpPr>
        <p:spPr>
          <a:xfrm>
            <a:off x="4953000" y="0"/>
            <a:ext cx="7238999" cy="6858000"/>
          </a:xfrm>
          <a:prstGeom prst="rect">
            <a:avLst/>
          </a:prstGeom>
          <a:gradFill>
            <a:gsLst>
              <a:gs pos="6000">
                <a:srgbClr val="30384D"/>
              </a:gs>
              <a:gs pos="100000">
                <a:srgbClr val="151B2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endParaRPr lang="en-US"/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79197D23-1142-6642-A22E-19A546919D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0" b="21335"/>
          <a:stretch/>
        </p:blipFill>
        <p:spPr>
          <a:xfrm>
            <a:off x="8305800" y="0"/>
            <a:ext cx="3408426" cy="6858000"/>
          </a:xfrm>
          <a:prstGeom prst="rect">
            <a:avLst/>
          </a:prstGeom>
          <a:effectLst>
            <a:outerShdw blurRad="203200" dist="25400" dir="2940000" sx="99000" sy="99000" algn="ctr" rotWithShape="0">
              <a:srgbClr val="000000">
                <a:alpha val="50000"/>
              </a:srgbClr>
            </a:outerShdw>
          </a:effectLst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C8C80446-1593-B145-9B8F-186B54B4D507}"/>
              </a:ext>
            </a:extLst>
          </p:cNvPr>
          <p:cNvSpPr txBox="1"/>
          <p:nvPr/>
        </p:nvSpPr>
        <p:spPr>
          <a:xfrm>
            <a:off x="571500" y="2172383"/>
            <a:ext cx="3848100" cy="5984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WEBSITE</a:t>
            </a: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17B5797C-7CF5-F943-B7AB-5E535EB335C0}"/>
              </a:ext>
            </a:extLst>
          </p:cNvPr>
          <p:cNvSpPr txBox="1"/>
          <p:nvPr/>
        </p:nvSpPr>
        <p:spPr>
          <a:xfrm>
            <a:off x="610612" y="2895600"/>
            <a:ext cx="3808987" cy="170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Improved user experience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Streamlined navigation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Prominent Find an SIOR directory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Highlights Transactions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1051A4-E691-E14E-A210-AF16C9585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363" y="914400"/>
            <a:ext cx="2301656" cy="68580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85A06D7D-082C-7E43-B725-06D33FAD3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7391"/>
          <a:stretch/>
        </p:blipFill>
        <p:spPr>
          <a:xfrm>
            <a:off x="5534143" y="1524000"/>
            <a:ext cx="3550391" cy="5486400"/>
          </a:xfrm>
          <a:prstGeom prst="rect">
            <a:avLst/>
          </a:prstGeom>
          <a:effectLst>
            <a:outerShdw blurRad="203200" dist="25400" dir="2940000" sx="99000" sy="99000" algn="ctr" rotWithShape="0">
              <a:srgbClr val="000000">
                <a:alpha val="50000"/>
              </a:srgb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F9ADEE-DC7E-F54E-ADE5-69F8BBB577F5}"/>
              </a:ext>
            </a:extLst>
          </p:cNvPr>
          <p:cNvSpPr/>
          <p:nvPr/>
        </p:nvSpPr>
        <p:spPr>
          <a:xfrm>
            <a:off x="5562600" y="5410200"/>
            <a:ext cx="3429000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E80F7E-7CED-4040-8A74-2EC1F47AF6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1200" y="5439905"/>
            <a:ext cx="3048000" cy="112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101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5C68DA80-AF33-C643-99F7-D7AA47984231}"/>
              </a:ext>
            </a:extLst>
          </p:cNvPr>
          <p:cNvSpPr txBox="1"/>
          <p:nvPr/>
        </p:nvSpPr>
        <p:spPr>
          <a:xfrm>
            <a:off x="609600" y="1753494"/>
            <a:ext cx="3432048" cy="1162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Conference Rebrands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854ADDD-D51C-784C-8D0F-FDBAF5ED1302}"/>
              </a:ext>
            </a:extLst>
          </p:cNvPr>
          <p:cNvSpPr txBox="1"/>
          <p:nvPr/>
        </p:nvSpPr>
        <p:spPr>
          <a:xfrm>
            <a:off x="8077200" y="3050038"/>
            <a:ext cx="3657600" cy="24006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spcAft>
                <a:spcPts val="600"/>
              </a:spcAft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 err="1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</a:t>
            </a: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360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—Where Ideas Become Opportunities</a:t>
            </a:r>
          </a:p>
          <a:p>
            <a:pPr marL="548640" marR="5080" lvl="1" indent="-182880">
              <a:spcBef>
                <a:spcPts val="600"/>
              </a:spcBef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Foster insights into industry trends 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a top-line level.</a:t>
            </a:r>
          </a:p>
          <a:p>
            <a:pPr marL="548640" marR="5080" lvl="1" indent="-182880">
              <a:spcBef>
                <a:spcPts val="600"/>
              </a:spcBef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Networking think tank with high-level speakers and strategic discussion.</a:t>
            </a:r>
          </a:p>
          <a:p>
            <a:pPr marL="548640" marR="5080" lvl="1" indent="-182880">
              <a:spcBef>
                <a:spcPts val="600"/>
              </a:spcBef>
              <a:spcAft>
                <a:spcPts val="600"/>
              </a:spcAft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30,000-foot view of industrial and 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office landscapes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68B757B-D962-B840-BC1F-D05445E49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788" y="1371600"/>
            <a:ext cx="2508812" cy="1433607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A91BF33-7172-F542-B99A-53570113DA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495" y="1544907"/>
            <a:ext cx="3276600" cy="1265960"/>
          </a:xfrm>
          <a:prstGeom prst="rect">
            <a:avLst/>
          </a:prstGeom>
        </p:spPr>
      </p:pic>
      <p:sp>
        <p:nvSpPr>
          <p:cNvPr id="11" name="object 3">
            <a:extLst>
              <a:ext uri="{FF2B5EF4-FFF2-40B4-BE49-F238E27FC236}">
                <a16:creationId xmlns:a16="http://schemas.microsoft.com/office/drawing/2014/main" id="{38817528-8860-BB42-893B-BCBC09A7D262}"/>
              </a:ext>
            </a:extLst>
          </p:cNvPr>
          <p:cNvSpPr txBox="1"/>
          <p:nvPr/>
        </p:nvSpPr>
        <p:spPr>
          <a:xfrm>
            <a:off x="645966" y="3034152"/>
            <a:ext cx="3087834" cy="16773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Names. </a:t>
            </a:r>
            <a:b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Same High Value.</a:t>
            </a:r>
          </a:p>
          <a:p>
            <a:pPr marL="548640" marR="5080" lvl="1" indent="-182880">
              <a:spcBef>
                <a:spcPts val="600"/>
              </a:spcBef>
              <a:spcAft>
                <a:spcPts val="600"/>
              </a:spcAft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Continue the ongoing success of these conferences by adding clear value propositions for attending both each year.</a:t>
            </a: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564104C7-C7B3-704D-9FB0-05AB677942BF}"/>
              </a:ext>
            </a:extLst>
          </p:cNvPr>
          <p:cNvSpPr txBox="1"/>
          <p:nvPr/>
        </p:nvSpPr>
        <p:spPr>
          <a:xfrm>
            <a:off x="4079241" y="3034152"/>
            <a:ext cx="4000853" cy="2646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spcAft>
                <a:spcPts val="600"/>
              </a:spcAft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 err="1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TransACT</a:t>
            </a: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360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—Where Deals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Get Done</a:t>
            </a:r>
          </a:p>
          <a:p>
            <a:pPr marL="548640" marR="5080" lvl="1" indent="-182880">
              <a:spcBef>
                <a:spcPts val="600"/>
              </a:spcBef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place to conduct business and 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acquire tactical intelligence</a:t>
            </a:r>
          </a:p>
          <a:p>
            <a:pPr marL="548640" marR="5080" lvl="1" indent="-182880">
              <a:spcBef>
                <a:spcPts val="600"/>
              </a:spcBef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Learn strategies to drive prosperity 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advance your career.</a:t>
            </a:r>
          </a:p>
          <a:p>
            <a:pPr marL="548640" marR="5080" lvl="1" indent="-182880">
              <a:spcBef>
                <a:spcPts val="600"/>
              </a:spcBef>
              <a:spcAft>
                <a:spcPts val="600"/>
              </a:spcAft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Network with colleagues and leverage partnerships to improve your day-to-day business.</a:t>
            </a:r>
          </a:p>
        </p:txBody>
      </p:sp>
    </p:spTree>
    <p:extLst>
      <p:ext uri="{BB962C8B-B14F-4D97-AF65-F5344CB8AC3E}">
        <p14:creationId xmlns:p14="http://schemas.microsoft.com/office/powerpoint/2010/main" val="827005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9010CE11-61AA-F84E-BC4F-3BBD68B1094E}"/>
              </a:ext>
            </a:extLst>
          </p:cNvPr>
          <p:cNvSpPr txBox="1"/>
          <p:nvPr/>
        </p:nvSpPr>
        <p:spPr>
          <a:xfrm>
            <a:off x="571500" y="1549589"/>
            <a:ext cx="3848100" cy="17270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Strengthening Industry Relationships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F9D214B6-5C31-C344-8A88-0980E0E820D2}"/>
              </a:ext>
            </a:extLst>
          </p:cNvPr>
          <p:cNvSpPr txBox="1"/>
          <p:nvPr/>
        </p:nvSpPr>
        <p:spPr>
          <a:xfrm>
            <a:off x="610613" y="3429000"/>
            <a:ext cx="3808987" cy="1905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Expansion of the Global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Industry Partner Program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Creation of new position</a:t>
            </a:r>
          </a:p>
          <a:p>
            <a:pPr marL="548640" marR="5080" lvl="1" indent="-182880">
              <a:spcBef>
                <a:spcPts val="600"/>
              </a:spcBef>
              <a:buClr>
                <a:srgbClr val="659CD3"/>
              </a:buClr>
              <a:buFont typeface="Arial" panose="020B0604020202020204" pitchFamily="34" charset="0"/>
              <a:buChar char="•"/>
              <a:tabLst>
                <a:tab pos="329565" algn="l"/>
              </a:tabLst>
            </a:pP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John Manganiello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Senior Vice President of </a:t>
            </a:r>
            <a:b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Business Development</a:t>
            </a:r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3466DF75-A71A-DC49-BF2E-6AD145E94E0B}"/>
              </a:ext>
            </a:extLst>
          </p:cNvPr>
          <p:cNvSpPr txBox="1">
            <a:spLocks/>
          </p:cNvSpPr>
          <p:nvPr/>
        </p:nvSpPr>
        <p:spPr>
          <a:xfrm>
            <a:off x="2923310" y="6245595"/>
            <a:ext cx="8759166" cy="185948"/>
          </a:xfrm>
          <a:prstGeom prst="rect">
            <a:avLst/>
          </a:prstGeom>
          <a:ln w="6350"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151B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14</a:t>
            </a:fld>
            <a:endParaRPr lang="pt" sz="1200" b="1" dirty="0">
              <a:solidFill>
                <a:srgbClr val="151B2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picture containing person, indoor, holding, man&#10;&#10;Description automatically generated">
            <a:extLst>
              <a:ext uri="{FF2B5EF4-FFF2-40B4-BE49-F238E27FC236}">
                <a16:creationId xmlns:a16="http://schemas.microsoft.com/office/drawing/2014/main" id="{0D1B830C-C89F-064E-8A44-6E5B1B0797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r="32638"/>
          <a:stretch/>
        </p:blipFill>
        <p:spPr>
          <a:xfrm>
            <a:off x="5791200" y="0"/>
            <a:ext cx="6400800" cy="6858000"/>
          </a:xfrm>
          <a:prstGeom prst="rect">
            <a:avLst/>
          </a:prstGeom>
        </p:spPr>
      </p:pic>
      <p:sp>
        <p:nvSpPr>
          <p:cNvPr id="8" name="object 13">
            <a:extLst>
              <a:ext uri="{FF2B5EF4-FFF2-40B4-BE49-F238E27FC236}">
                <a16:creationId xmlns:a16="http://schemas.microsoft.com/office/drawing/2014/main" id="{2C704B12-E96E-E448-81D8-A96A89810E7A}"/>
              </a:ext>
            </a:extLst>
          </p:cNvPr>
          <p:cNvSpPr txBox="1">
            <a:spLocks/>
          </p:cNvSpPr>
          <p:nvPr/>
        </p:nvSpPr>
        <p:spPr>
          <a:xfrm>
            <a:off x="2819400" y="6291052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14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241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0A8A959-6665-AD4B-ACCB-4208AE9B3085}"/>
              </a:ext>
            </a:extLst>
          </p:cNvPr>
          <p:cNvSpPr/>
          <p:nvPr/>
        </p:nvSpPr>
        <p:spPr>
          <a:xfrm>
            <a:off x="7458456" y="588288"/>
            <a:ext cx="3931920" cy="5390863"/>
          </a:xfrm>
          <a:prstGeom prst="rect">
            <a:avLst/>
          </a:prstGeom>
          <a:solidFill>
            <a:srgbClr val="CDD7E0"/>
          </a:solidFill>
          <a:ln>
            <a:noFill/>
          </a:ln>
          <a:effectLst>
            <a:outerShdw blurRad="88900" dist="50800" dir="3840000" algn="ctr" rotWithShape="0">
              <a:schemeClr val="bg2">
                <a:lumMod val="2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DD7E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C3CBB9-B5BF-44B6-A912-398865A3D071}"/>
              </a:ext>
            </a:extLst>
          </p:cNvPr>
          <p:cNvSpPr txBox="1"/>
          <p:nvPr/>
        </p:nvSpPr>
        <p:spPr>
          <a:xfrm>
            <a:off x="5023825" y="3265476"/>
            <a:ext cx="2603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200" dirty="0">
                <a:latin typeface="Calibri" panose="020F0502020204030204" pitchFamily="34" charset="0"/>
                <a:cs typeface="Calibri" panose="020F0502020204030204" pitchFamily="34" charset="0"/>
              </a:rPr>
              <a:t>#THEREALDEAL </a:t>
            </a:r>
            <a: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  <a:t>CAMPAIGN </a:t>
            </a:r>
            <a:b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  <a:t>SOCIAL POSTS 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32DEC0FB-22CB-2744-BEF8-AF06BEA1112B}"/>
              </a:ext>
            </a:extLst>
          </p:cNvPr>
          <p:cNvSpPr txBox="1"/>
          <p:nvPr/>
        </p:nvSpPr>
        <p:spPr>
          <a:xfrm>
            <a:off x="571500" y="1752600"/>
            <a:ext cx="5143500" cy="5984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REAL DEAL</a:t>
            </a: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E64133E4-52D1-3A47-BB6D-C21454F381C1}"/>
              </a:ext>
            </a:extLst>
          </p:cNvPr>
          <p:cNvSpPr txBox="1"/>
          <p:nvPr/>
        </p:nvSpPr>
        <p:spPr>
          <a:xfrm>
            <a:off x="610612" y="2552016"/>
            <a:ext cx="3885188" cy="2628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SIORs are more than just </a:t>
            </a:r>
            <a:r>
              <a:rPr lang="en-US" sz="2000" b="1" i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we are–it’s about </a:t>
            </a:r>
            <a:r>
              <a:rPr lang="en-US" sz="2000" b="1" i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WHO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we are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Ongoing campaign that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highlights who we are as people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Encourage all members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participate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3"/>
              </a:buBlip>
              <a:tabLst>
                <a:tab pos="329565" algn="l"/>
              </a:tabLst>
            </a:pPr>
            <a:r>
              <a:rPr lang="en-US" sz="2000" i="1" spc="-3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tooltip="View Video in Brows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go.sior.com/shareyourstory</a:t>
            </a:r>
            <a:endParaRPr lang="en-US" sz="2000" i="1" spc="-30" dirty="0">
              <a:solidFill>
                <a:srgbClr val="659CD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3C28AA-B463-2841-92AD-E3B54CC19C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627" t="14792" r="8169" b="7007"/>
          <a:stretch/>
        </p:blipFill>
        <p:spPr>
          <a:xfrm>
            <a:off x="7467600" y="588288"/>
            <a:ext cx="3913632" cy="3074507"/>
          </a:xfrm>
          <a:prstGeom prst="rect">
            <a:avLst/>
          </a:prstGeom>
          <a:effectLst>
            <a:outerShdw blurRad="127000" dist="50800" dir="3000000" sx="98000" sy="98000" algn="ctr" rotWithShape="0">
              <a:schemeClr val="bg2">
                <a:lumMod val="50000"/>
                <a:alpha val="36000"/>
              </a:schemeClr>
            </a:outerShdw>
          </a:effectLst>
        </p:spPr>
      </p:pic>
      <p:pic>
        <p:nvPicPr>
          <p:cNvPr id="12" name="Picture 11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6E68AC38-DFA7-764A-B039-F97F7F09D3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" r="-98" b="273"/>
          <a:stretch/>
        </p:blipFill>
        <p:spPr>
          <a:xfrm>
            <a:off x="7467600" y="3403220"/>
            <a:ext cx="3913632" cy="2575939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A4D9046-A1F9-5049-A98F-87833D0BF4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617517"/>
            <a:ext cx="470545" cy="461617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6367AD3-FA09-5046-A365-D7D7C989CB9F}"/>
              </a:ext>
            </a:extLst>
          </p:cNvPr>
          <p:cNvCxnSpPr>
            <a:cxnSpLocks/>
          </p:cNvCxnSpPr>
          <p:nvPr/>
        </p:nvCxnSpPr>
        <p:spPr>
          <a:xfrm>
            <a:off x="5085080" y="4267200"/>
            <a:ext cx="2153920" cy="0"/>
          </a:xfrm>
          <a:prstGeom prst="line">
            <a:avLst/>
          </a:prstGeom>
          <a:ln>
            <a:solidFill>
              <a:srgbClr val="CDD7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FE05F61-4706-1942-88E5-54DFC10F39D3}"/>
              </a:ext>
            </a:extLst>
          </p:cNvPr>
          <p:cNvSpPr txBox="1"/>
          <p:nvPr/>
        </p:nvSpPr>
        <p:spPr>
          <a:xfrm>
            <a:off x="5023825" y="4437928"/>
            <a:ext cx="2406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 </a:t>
            </a:r>
            <a:r>
              <a:rPr lang="en-US" sz="1600" i="1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Real Deal Video</a:t>
            </a:r>
            <a:endParaRPr lang="en-US" sz="1600" i="1" dirty="0">
              <a:solidFill>
                <a:srgbClr val="659CD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340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9ACFCB7-281E-4A47-A803-246957D5DE50}"/>
              </a:ext>
            </a:extLst>
          </p:cNvPr>
          <p:cNvSpPr/>
          <p:nvPr/>
        </p:nvSpPr>
        <p:spPr>
          <a:xfrm>
            <a:off x="7220125" y="1219195"/>
            <a:ext cx="4118797" cy="4548952"/>
          </a:xfrm>
          <a:prstGeom prst="rect">
            <a:avLst/>
          </a:prstGeom>
          <a:solidFill>
            <a:srgbClr val="CDD7E0"/>
          </a:solidFill>
          <a:ln>
            <a:noFill/>
          </a:ln>
          <a:effectLst>
            <a:outerShdw blurRad="88900" dist="50800" dir="3840000" algn="ctr" rotWithShape="0">
              <a:schemeClr val="bg2">
                <a:lumMod val="2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DD7E0"/>
              </a:solidFill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C69FD254-4932-BA46-AE90-87830471ABE6}"/>
              </a:ext>
            </a:extLst>
          </p:cNvPr>
          <p:cNvSpPr txBox="1"/>
          <p:nvPr/>
        </p:nvSpPr>
        <p:spPr>
          <a:xfrm>
            <a:off x="596900" y="1538914"/>
            <a:ext cx="4868140" cy="76008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25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#SIORGIVESBACK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77F8D2B0-81CF-504A-9C69-9B7E7C6BF1F8}"/>
              </a:ext>
            </a:extLst>
          </p:cNvPr>
          <p:cNvSpPr txBox="1"/>
          <p:nvPr/>
        </p:nvSpPr>
        <p:spPr>
          <a:xfrm>
            <a:off x="596900" y="2534507"/>
            <a:ext cx="4465319" cy="3000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5760" marR="263525" indent="-365760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Transition from once-a-year 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Service Day</a:t>
            </a:r>
          </a:p>
          <a:p>
            <a:pPr marL="365760" marR="263525" indent="-365760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Promote how SIORs give back 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their communities throughout 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year</a:t>
            </a:r>
          </a:p>
          <a:p>
            <a:pPr marL="365760" marR="263525" indent="-365760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Individually, within Chapters and 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the national and global level</a:t>
            </a:r>
          </a:p>
          <a:p>
            <a:pPr marL="365760" marR="263525" indent="-365760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Encourage use of the 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b="1" i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</a:t>
            </a:r>
            <a:r>
              <a:rPr lang="en-US" sz="2000" b="1" i="1" spc="-20" dirty="0" err="1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SIORGivesBack</a:t>
            </a:r>
            <a:r>
              <a:rPr lang="en-US" sz="2000" b="1" i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hashtag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AF6DF9-675B-EA42-A576-87C6E962A8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1" b="121"/>
          <a:stretch/>
        </p:blipFill>
        <p:spPr>
          <a:xfrm>
            <a:off x="7225491" y="1219200"/>
            <a:ext cx="4113713" cy="45489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E544A82-57F0-3A42-A1AF-82E956A790B2}"/>
              </a:ext>
            </a:extLst>
          </p:cNvPr>
          <p:cNvSpPr txBox="1"/>
          <p:nvPr/>
        </p:nvSpPr>
        <p:spPr>
          <a:xfrm>
            <a:off x="5016204" y="3276600"/>
            <a:ext cx="26037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200" dirty="0">
                <a:latin typeface="Calibri" panose="020F0502020204030204" pitchFamily="34" charset="0"/>
                <a:cs typeface="Calibri" panose="020F0502020204030204" pitchFamily="34" charset="0"/>
              </a:rPr>
              <a:t>#SIOR GIVESBACK </a:t>
            </a:r>
            <a: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  <a:t>CAMPAIGN </a:t>
            </a:r>
            <a:b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200" dirty="0">
                <a:latin typeface="Calibri Light" panose="020F0302020204030204" pitchFamily="34" charset="0"/>
                <a:cs typeface="Calibri Light" panose="020F0302020204030204" pitchFamily="34" charset="0"/>
              </a:rPr>
              <a:t>SOCIAL POSTS </a:t>
            </a: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92B3D1-5A5F-5140-B0B8-E3BE9263AD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779" y="2627676"/>
            <a:ext cx="470545" cy="46161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B73607-2751-0041-BBFC-B31E4589D21E}"/>
              </a:ext>
            </a:extLst>
          </p:cNvPr>
          <p:cNvCxnSpPr>
            <a:cxnSpLocks/>
          </p:cNvCxnSpPr>
          <p:nvPr/>
        </p:nvCxnSpPr>
        <p:spPr>
          <a:xfrm>
            <a:off x="5077459" y="4267200"/>
            <a:ext cx="1996145" cy="0"/>
          </a:xfrm>
          <a:prstGeom prst="line">
            <a:avLst/>
          </a:prstGeom>
          <a:ln>
            <a:solidFill>
              <a:srgbClr val="CDD7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21">
            <a:extLst>
              <a:ext uri="{FF2B5EF4-FFF2-40B4-BE49-F238E27FC236}">
                <a16:creationId xmlns:a16="http://schemas.microsoft.com/office/drawing/2014/main" id="{45DF28E2-DE0A-B949-9F4F-2067F1E72149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16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697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6900" y="2578100"/>
            <a:ext cx="390144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4800" b="1" spc="9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</a:t>
            </a:r>
            <a:r>
              <a:rPr sz="4800" b="1" spc="5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  </a:t>
            </a:r>
            <a:r>
              <a:rPr sz="4800" b="1" spc="114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LANDSCAPE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60540" y="1816100"/>
            <a:ext cx="25622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3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</a:t>
            </a:r>
            <a:r>
              <a:rPr sz="2400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CHALLENGES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60537" y="2324100"/>
            <a:ext cx="3985894" cy="278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00000"/>
              </a:lnSpc>
              <a:spcBef>
                <a:spcPts val="1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Attracting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younger entrants </a:t>
            </a:r>
            <a:r>
              <a:rPr sz="2000" spc="-4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into  </a:t>
            </a: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commercial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real</a:t>
            </a:r>
            <a:r>
              <a:rPr sz="2000" spc="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estate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sz="2000" spc="-3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Technology</a:t>
            </a:r>
            <a:r>
              <a:rPr sz="2000" spc="-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evolution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Large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brokerage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effect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referral 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patterns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compared to</a:t>
            </a:r>
            <a:r>
              <a:rPr sz="2000" spc="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past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Increasing client</a:t>
            </a:r>
            <a:r>
              <a:rPr sz="2000" spc="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expectations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Fee</a:t>
            </a:r>
            <a:r>
              <a:rPr sz="2000" spc="-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compression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object 21">
            <a:extLst>
              <a:ext uri="{FF2B5EF4-FFF2-40B4-BE49-F238E27FC236}">
                <a16:creationId xmlns:a16="http://schemas.microsoft.com/office/drawing/2014/main" id="{D8746F54-14BD-D64A-945B-8565BE8E4793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17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title" idx="4294967295"/>
          </p:nvPr>
        </p:nvSpPr>
        <p:spPr>
          <a:xfrm>
            <a:off x="609600" y="1479322"/>
            <a:ext cx="6390503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800"/>
              </a:lnSpc>
            </a:pPr>
            <a:r>
              <a:rPr sz="4800" b="1" spc="10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BRAND </a:t>
            </a:r>
            <a:r>
              <a:rPr sz="48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</a:t>
            </a:r>
            <a:r>
              <a:rPr sz="2800" b="1" spc="3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b="1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INTEGRATED</a:t>
            </a:r>
            <a:br>
              <a:rPr lang="en-US" sz="4800" b="1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COMMUNICATIONS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8233" y="2712210"/>
            <a:ext cx="4182367" cy="2387833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STRATEGIC</a:t>
            </a:r>
            <a:r>
              <a:rPr sz="2400" spc="13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98450" indent="-285750">
              <a:lnSpc>
                <a:spcPct val="100000"/>
              </a:lnSpc>
              <a:spcBef>
                <a:spcPts val="1125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Marketing </a:t>
            </a:r>
            <a:r>
              <a:rPr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</a:t>
            </a:r>
            <a:r>
              <a:rPr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impactful </a:t>
            </a:r>
            <a:r>
              <a:rPr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</a:t>
            </a:r>
            <a:r>
              <a:rPr spc="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integrated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Created a more engaging </a:t>
            </a:r>
            <a:br>
              <a:rPr lang="en-US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Broker Bootcamp Mailer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Direct Mail Piece for Launch of the </a:t>
            </a:r>
            <a:br>
              <a:rPr lang="en-US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New Site and Broker Profile Updates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18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79B2E167-AC1D-FC4E-AF31-9C7BEF20F6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860" y="910940"/>
            <a:ext cx="1737120" cy="2612936"/>
          </a:xfrm>
          <a:prstGeom prst="rect">
            <a:avLst/>
          </a:prstGeom>
          <a:effectLst>
            <a:outerShdw blurRad="76200" dist="50800" dir="5400000" sx="99000" sy="99000" algn="ctr" rotWithShape="0">
              <a:srgbClr val="000000">
                <a:alpha val="30000"/>
              </a:srgbClr>
            </a:outerShdw>
          </a:effectLst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8160B928-4B4F-EE44-87CE-19FD3BC40D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0" y="564335"/>
            <a:ext cx="1972248" cy="2959541"/>
          </a:xfrm>
          <a:prstGeom prst="rect">
            <a:avLst/>
          </a:prstGeom>
          <a:effectLst>
            <a:outerShdw blurRad="139700" dist="50800" dir="5400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17" name="Picture 16" descr="An aerial view of a city&#10;&#10;Description automatically generated">
            <a:extLst>
              <a:ext uri="{FF2B5EF4-FFF2-40B4-BE49-F238E27FC236}">
                <a16:creationId xmlns:a16="http://schemas.microsoft.com/office/drawing/2014/main" id="{DD18CE4E-03C2-5F48-9DB5-8E229F5883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11" y="4006991"/>
            <a:ext cx="5915537" cy="2034945"/>
          </a:xfrm>
          <a:prstGeom prst="rect">
            <a:avLst/>
          </a:prstGeom>
          <a:effectLst>
            <a:outerShdw blurRad="101600" dist="25400" dir="2340000" algn="ctr" rotWithShape="0">
              <a:srgbClr val="000000">
                <a:alpha val="27000"/>
              </a:srgbClr>
            </a:outerShdw>
          </a:effectLst>
        </p:spPr>
      </p:pic>
      <p:pic>
        <p:nvPicPr>
          <p:cNvPr id="14" name="Picture 13" descr="A group of people sitting at a desk&#10;&#10;Description automatically generated">
            <a:extLst>
              <a:ext uri="{FF2B5EF4-FFF2-40B4-BE49-F238E27FC236}">
                <a16:creationId xmlns:a16="http://schemas.microsoft.com/office/drawing/2014/main" id="{E0C16042-FC71-B748-8DF5-97A737CEB7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310" y="3493396"/>
            <a:ext cx="3281680" cy="2256155"/>
          </a:xfrm>
          <a:prstGeom prst="rect">
            <a:avLst/>
          </a:prstGeom>
          <a:effectLst>
            <a:outerShdw blurRad="165100" dist="50800" dir="4200000" algn="ctr" rotWithShape="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1042FA-BBE5-2F41-8BE9-7723B728A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799305" y="2712211"/>
            <a:ext cx="3332479" cy="2387833"/>
          </a:xfrm>
          <a:prstGeom prst="rect">
            <a:avLst/>
          </a:prstGeom>
        </p:spPr>
        <p:txBody>
          <a:bodyPr vert="horz" wrap="square" lIns="0" tIns="18288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sz="2400" spc="7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NEXT</a:t>
            </a:r>
            <a:r>
              <a:rPr sz="2400" spc="1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GENERATION</a:t>
            </a:r>
            <a:endParaRPr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8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yrs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experience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42265" algn="l"/>
              </a:tabLst>
            </a:pP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Endorsed at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local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level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42265" algn="l"/>
              </a:tabLst>
            </a:pPr>
            <a:r>
              <a:rPr sz="2000" spc="-3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Minimum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Gross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Fee</a:t>
            </a:r>
            <a:r>
              <a:rPr sz="2000" spc="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Income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Adheres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to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Code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sz="2000" spc="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Ethics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 idx="4294967295"/>
          </p:nvPr>
        </p:nvSpPr>
        <p:spPr>
          <a:xfrm>
            <a:off x="7772400" y="1421581"/>
            <a:ext cx="44196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 </a:t>
            </a:r>
            <a:r>
              <a:rPr sz="4800" b="1" spc="1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4800" b="1" spc="1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4800" b="1" spc="11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4800" b="1" spc="9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</a:t>
            </a:r>
            <a:r>
              <a:rPr sz="4800" b="1" spc="1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4800" b="1" spc="-22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4800" b="1" spc="114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4800" b="1" spc="1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48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8676782B-542D-7B4B-B1B5-80A5E13553AB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19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/>
          <p:nvPr/>
        </p:nvSpPr>
        <p:spPr>
          <a:xfrm>
            <a:off x="8113264" y="3200400"/>
            <a:ext cx="3376175" cy="1397819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4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 since 2003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Market: Hartford, CT </a:t>
            </a:r>
          </a:p>
          <a:p>
            <a:pPr marL="355600" indent="-342900"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Specialty: Industry Specialist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6900" y="2882900"/>
            <a:ext cx="439674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25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 SIOR STORY</a:t>
            </a:r>
            <a:endParaRPr sz="4800" b="1" spc="2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817993" y="2956560"/>
            <a:ext cx="0" cy="548640"/>
          </a:xfrm>
          <a:custGeom>
            <a:avLst/>
            <a:gdLst/>
            <a:ahLst/>
            <a:cxnLst/>
            <a:rect l="l" t="t" r="r" b="b"/>
            <a:pathLst>
              <a:path h="548639">
                <a:moveTo>
                  <a:pt x="0" y="0"/>
                </a:moveTo>
                <a:lnTo>
                  <a:pt x="0" y="548640"/>
                </a:lnTo>
              </a:path>
            </a:pathLst>
          </a:custGeom>
          <a:ln w="6350">
            <a:solidFill>
              <a:srgbClr val="CDD7E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 idx="4294967295"/>
          </p:nvPr>
        </p:nvSpPr>
        <p:spPr>
          <a:xfrm>
            <a:off x="8119872" y="2057400"/>
            <a:ext cx="350824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668020" algn="l"/>
              </a:tabLst>
            </a:pPr>
            <a:r>
              <a:rPr lang="en-US" sz="2000" spc="160" dirty="0">
                <a:solidFill>
                  <a:srgbClr val="276DA7"/>
                </a:solidFill>
                <a:cs typeface="Calibri" panose="020F0502020204030204" pitchFamily="34" charset="0"/>
              </a:rPr>
              <a:t>Mark Duclos</a:t>
            </a:r>
            <a:endParaRPr sz="2000" cap="all" spc="160" dirty="0">
              <a:solidFill>
                <a:srgbClr val="276DA7"/>
              </a:solidFill>
              <a:cs typeface="Calibri" panose="020F050202020403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119872" y="2446301"/>
            <a:ext cx="3469132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SIOR, CRE</a:t>
            </a:r>
            <a:r>
              <a:rPr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en-US" sz="2000" b="1" spc="-30" dirty="0">
              <a:solidFill>
                <a:srgbClr val="3038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i="1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2019 SIOR Global President</a:t>
            </a:r>
            <a:endParaRPr sz="20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Title Placeholder 2">
            <a:extLst>
              <a:ext uri="{FF2B5EF4-FFF2-40B4-BE49-F238E27FC236}">
                <a16:creationId xmlns:a16="http://schemas.microsoft.com/office/drawing/2014/main" id="{E8BFA451-68BF-AD4E-A7F2-B6959BE0C12F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  <a:ea typeface="+mn-ea"/>
                <a:cs typeface="+mn-cs"/>
              </a:rPr>
              <a:t>MY SIOR STORY</a:t>
            </a:r>
          </a:p>
        </p:txBody>
      </p:sp>
      <p:pic>
        <p:nvPicPr>
          <p:cNvPr id="10" name="Picture 9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5405413F-73D5-9242-8E62-AB7D90549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38" y="2090848"/>
            <a:ext cx="3376175" cy="22518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3D8894-B518-8044-94F0-0F6150F5E6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" r="100" b="14934"/>
          <a:stretch/>
        </p:blipFill>
        <p:spPr>
          <a:xfrm>
            <a:off x="-68102" y="0"/>
            <a:ext cx="12294973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96900" y="1358900"/>
            <a:ext cx="38989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BALANCE IN THE I</a:t>
            </a:r>
            <a:r>
              <a:rPr lang="en-US" sz="2800" b="1" spc="6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spc="6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</a:t>
            </a:r>
            <a:r>
              <a:rPr lang="en-US" sz="2800" b="1" spc="6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spc="6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07809" y="1219200"/>
            <a:ext cx="5441191" cy="1410643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Development of our office specialist segment</a:t>
            </a:r>
            <a:endParaRPr lang="en-US" sz="2000" spc="-25" dirty="0">
              <a:solidFill>
                <a:srgbClr val="FFFFFF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spc="-3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Makes </a:t>
            </a:r>
            <a:r>
              <a:rPr sz="2000" spc="-4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35% </a:t>
            </a:r>
            <a:r>
              <a:rPr sz="2000" spc="-2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sz="2000" spc="-2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overall broker</a:t>
            </a:r>
            <a:r>
              <a:rPr sz="2000" spc="7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membership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spc="-3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Continuing </a:t>
            </a:r>
            <a:r>
              <a:rPr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efforts </a:t>
            </a:r>
            <a:r>
              <a:rPr sz="2000" spc="-2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broaden</a:t>
            </a:r>
            <a:r>
              <a:rPr sz="2000" spc="4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network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D40B0CF-DADF-6040-9C18-13DF620F59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18" name="object 13">
            <a:extLst>
              <a:ext uri="{FF2B5EF4-FFF2-40B4-BE49-F238E27FC236}">
                <a16:creationId xmlns:a16="http://schemas.microsoft.com/office/drawing/2014/main" id="{8616F5B9-DA5D-9A4E-A343-81B72EF559A9}"/>
              </a:ext>
            </a:extLst>
          </p:cNvPr>
          <p:cNvSpPr txBox="1">
            <a:spLocks/>
          </p:cNvSpPr>
          <p:nvPr/>
        </p:nvSpPr>
        <p:spPr>
          <a:xfrm>
            <a:off x="2838474" y="6262106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20</a:t>
            </a:fld>
            <a:endParaRPr lang="pt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3192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C6CE28-2D36-A840-B972-22A43B330D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" t="7719" r="3888" b="4403"/>
          <a:stretch/>
        </p:blipFill>
        <p:spPr>
          <a:xfrm>
            <a:off x="3905971" y="18535"/>
            <a:ext cx="8229600" cy="484632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85800" y="2590800"/>
            <a:ext cx="4605338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</a:t>
            </a:r>
            <a:b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CONNECTIVITY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06943" y="4152900"/>
            <a:ext cx="3827779" cy="936154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Efforts </a:t>
            </a:r>
            <a:r>
              <a:rPr sz="2000" spc="-2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</a:t>
            </a:r>
            <a:r>
              <a:rPr sz="2000" spc="-2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increase </a:t>
            </a:r>
            <a:r>
              <a:rPr sz="2000" spc="-3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global</a:t>
            </a:r>
            <a:r>
              <a:rPr sz="2000" spc="1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growth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spc="-2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Spearheading </a:t>
            </a:r>
            <a:r>
              <a:rPr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efforts </a:t>
            </a:r>
            <a:r>
              <a:rPr sz="2000" spc="-20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sz="2000" spc="1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Europe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2943" y="528321"/>
            <a:ext cx="0" cy="332740"/>
          </a:xfrm>
          <a:custGeom>
            <a:avLst/>
            <a:gdLst/>
            <a:ahLst/>
            <a:cxnLst/>
            <a:rect l="l" t="t" r="r" b="b"/>
            <a:pathLst>
              <a:path h="332740">
                <a:moveTo>
                  <a:pt x="0" y="0"/>
                </a:moveTo>
                <a:lnTo>
                  <a:pt x="0" y="332206"/>
                </a:lnTo>
              </a:path>
            </a:pathLst>
          </a:custGeom>
          <a:ln w="6350">
            <a:solidFill>
              <a:srgbClr val="DEE8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Title Placeholder 2">
            <a:extLst>
              <a:ext uri="{FF2B5EF4-FFF2-40B4-BE49-F238E27FC236}">
                <a16:creationId xmlns:a16="http://schemas.microsoft.com/office/drawing/2014/main" id="{B0D05543-88B7-3F4F-8A96-EF0CAD3E3D77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TOMORROW’S VISION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35D4706B-D91F-EB4F-9D19-B6E17193F3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17" name="object 13">
            <a:extLst>
              <a:ext uri="{FF2B5EF4-FFF2-40B4-BE49-F238E27FC236}">
                <a16:creationId xmlns:a16="http://schemas.microsoft.com/office/drawing/2014/main" id="{1FCBA4FC-A87B-FF4C-AB99-1D62D54C60B9}"/>
              </a:ext>
            </a:extLst>
          </p:cNvPr>
          <p:cNvSpPr txBox="1">
            <a:spLocks/>
          </p:cNvSpPr>
          <p:nvPr/>
        </p:nvSpPr>
        <p:spPr>
          <a:xfrm>
            <a:off x="2819400" y="6262106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21</a:t>
            </a:fld>
            <a:endParaRPr lang="pt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F97911A-AFAB-D140-81FA-D7DEBCA91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8"/>
            <a:ext cx="12192000" cy="68580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71500" y="2273300"/>
            <a:ext cx="3906520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ts val="4800"/>
              </a:lnSpc>
            </a:pPr>
            <a:r>
              <a:rPr sz="4800" b="1" spc="9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sz="4800" b="1" spc="1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4800" b="1" spc="1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4800" b="1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sz="4800" b="1" spc="9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</a:t>
            </a:r>
            <a:r>
              <a:rPr sz="4800" b="1" spc="1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sz="48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613" y="3657600"/>
            <a:ext cx="343027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Utilizing technology,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data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 analytics to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deliver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sz="2000" spc="-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best 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</a:t>
            </a:r>
            <a:r>
              <a:rPr sz="2000" spc="-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experience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Title Placeholder 2">
            <a:extLst>
              <a:ext uri="{FF2B5EF4-FFF2-40B4-BE49-F238E27FC236}">
                <a16:creationId xmlns:a16="http://schemas.microsoft.com/office/drawing/2014/main" id="{54E453C0-9D11-5B4F-B689-09E8172C7D3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TOMORROW’S VISION</a:t>
            </a: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013F1874-1CD3-D14B-98FD-4E9A099FB07A}"/>
              </a:ext>
            </a:extLst>
          </p:cNvPr>
          <p:cNvSpPr txBox="1">
            <a:spLocks/>
          </p:cNvSpPr>
          <p:nvPr/>
        </p:nvSpPr>
        <p:spPr>
          <a:xfrm>
            <a:off x="968922" y="6268137"/>
            <a:ext cx="10607040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22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1460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626D36-1C96-2E4C-9A1E-9C5580720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42863"/>
            <a:ext cx="12268200" cy="690086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2115837"/>
            <a:ext cx="38862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1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</a:t>
            </a:r>
            <a:r>
              <a:rPr sz="4800" b="1" spc="204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b="1" spc="-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</a:t>
            </a:r>
            <a:r>
              <a:rPr sz="4800" b="1" spc="-10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4800" b="1" spc="-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1...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5800" y="2819400"/>
            <a:ext cx="3430270" cy="2013372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Stronger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brand</a:t>
            </a:r>
            <a:r>
              <a:rPr sz="2000" spc="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recognition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4965" marR="245110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Solid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network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diverse  members across the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globe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marR="5080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Deeper </a:t>
            </a: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engagement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our  members 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all</a:t>
            </a:r>
            <a:r>
              <a:rPr sz="2000" spc="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levels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Title Placeholder 2">
            <a:extLst>
              <a:ext uri="{FF2B5EF4-FFF2-40B4-BE49-F238E27FC236}">
                <a16:creationId xmlns:a16="http://schemas.microsoft.com/office/drawing/2014/main" id="{9CDB6648-36DE-BD45-9E10-87C58C5181FA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TOMORROW’S VISION</a:t>
            </a: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D2DE668C-DDA6-B049-9A99-C8116D6467F4}"/>
              </a:ext>
            </a:extLst>
          </p:cNvPr>
          <p:cNvSpPr txBox="1">
            <a:spLocks/>
          </p:cNvSpPr>
          <p:nvPr/>
        </p:nvSpPr>
        <p:spPr>
          <a:xfrm>
            <a:off x="968922" y="6268137"/>
            <a:ext cx="10607040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23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F97911A-AFAB-D140-81FA-D7DEBCA91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8"/>
            <a:ext cx="12192000" cy="68580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689869" y="2660933"/>
            <a:ext cx="3906520" cy="12875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STAY</a:t>
            </a:r>
          </a:p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ENGAGED!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itle Placeholder 2">
            <a:extLst>
              <a:ext uri="{FF2B5EF4-FFF2-40B4-BE49-F238E27FC236}">
                <a16:creationId xmlns:a16="http://schemas.microsoft.com/office/drawing/2014/main" id="{54E453C0-9D11-5B4F-B689-09E8172C7D3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TOMORROW’S VISION</a:t>
            </a:r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DFD00CEE-D077-DF42-AC21-FCCE7062FD3D}"/>
              </a:ext>
            </a:extLst>
          </p:cNvPr>
          <p:cNvSpPr txBox="1">
            <a:spLocks/>
          </p:cNvSpPr>
          <p:nvPr/>
        </p:nvSpPr>
        <p:spPr>
          <a:xfrm>
            <a:off x="968922" y="6268137"/>
            <a:ext cx="10607040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24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6186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D10031-B185-D64C-9F55-CC056DB327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0"/>
            <a:ext cx="121793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EABF99-66C4-4248-A91F-4720B451A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924560" y="2473960"/>
            <a:ext cx="578104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b="1" spc="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r>
              <a:rPr sz="6600" b="1" spc="305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818DA25-EEEB-2A45-AC6D-20AD477A99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657600"/>
            <a:ext cx="3983143" cy="6212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45120" y="5553466"/>
            <a:ext cx="2007870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12115" algn="l"/>
                <a:tab pos="878840" algn="l"/>
                <a:tab pos="1388110" algn="l"/>
                <a:tab pos="1801495" algn="l"/>
              </a:tabLst>
            </a:pP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	</a:t>
            </a:r>
            <a:r>
              <a:rPr sz="1400" b="1" spc="-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12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1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226838" y="3587094"/>
            <a:ext cx="1000125" cy="983615"/>
          </a:xfrm>
          <a:custGeom>
            <a:avLst/>
            <a:gdLst/>
            <a:ahLst/>
            <a:cxnLst/>
            <a:rect l="l" t="t" r="r" b="b"/>
            <a:pathLst>
              <a:path w="1000125" h="983614">
                <a:moveTo>
                  <a:pt x="999756" y="0"/>
                </a:moveTo>
                <a:lnTo>
                  <a:pt x="0" y="570344"/>
                </a:lnTo>
                <a:lnTo>
                  <a:pt x="25762" y="613574"/>
                </a:lnTo>
                <a:lnTo>
                  <a:pt x="52697" y="654965"/>
                </a:lnTo>
                <a:lnTo>
                  <a:pt x="80874" y="694590"/>
                </a:lnTo>
                <a:lnTo>
                  <a:pt x="110362" y="732519"/>
                </a:lnTo>
                <a:lnTo>
                  <a:pt x="141232" y="768824"/>
                </a:lnTo>
                <a:lnTo>
                  <a:pt x="173553" y="803578"/>
                </a:lnTo>
                <a:lnTo>
                  <a:pt x="207395" y="836852"/>
                </a:lnTo>
                <a:lnTo>
                  <a:pt x="242828" y="868718"/>
                </a:lnTo>
                <a:lnTo>
                  <a:pt x="279922" y="899247"/>
                </a:lnTo>
                <a:lnTo>
                  <a:pt x="318746" y="928513"/>
                </a:lnTo>
                <a:lnTo>
                  <a:pt x="359371" y="956586"/>
                </a:lnTo>
                <a:lnTo>
                  <a:pt x="401866" y="983538"/>
                </a:lnTo>
                <a:lnTo>
                  <a:pt x="999756" y="0"/>
                </a:lnTo>
                <a:close/>
              </a:path>
            </a:pathLst>
          </a:custGeom>
          <a:solidFill>
            <a:srgbClr val="DEE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75362" y="2460020"/>
            <a:ext cx="1151255" cy="1697989"/>
          </a:xfrm>
          <a:custGeom>
            <a:avLst/>
            <a:gdLst/>
            <a:ahLst/>
            <a:cxnLst/>
            <a:rect l="l" t="t" r="r" b="b"/>
            <a:pathLst>
              <a:path w="1151254" h="1697989">
                <a:moveTo>
                  <a:pt x="917730" y="0"/>
                </a:moveTo>
                <a:lnTo>
                  <a:pt x="870292" y="10858"/>
                </a:lnTo>
                <a:lnTo>
                  <a:pt x="823762" y="23564"/>
                </a:lnTo>
                <a:lnTo>
                  <a:pt x="778172" y="38070"/>
                </a:lnTo>
                <a:lnTo>
                  <a:pt x="733552" y="54328"/>
                </a:lnTo>
                <a:lnTo>
                  <a:pt x="689933" y="72292"/>
                </a:lnTo>
                <a:lnTo>
                  <a:pt x="647347" y="91914"/>
                </a:lnTo>
                <a:lnTo>
                  <a:pt x="605824" y="113146"/>
                </a:lnTo>
                <a:lnTo>
                  <a:pt x="565396" y="135943"/>
                </a:lnTo>
                <a:lnTo>
                  <a:pt x="526093" y="160255"/>
                </a:lnTo>
                <a:lnTo>
                  <a:pt x="487946" y="186037"/>
                </a:lnTo>
                <a:lnTo>
                  <a:pt x="450987" y="213241"/>
                </a:lnTo>
                <a:lnTo>
                  <a:pt x="415247" y="241820"/>
                </a:lnTo>
                <a:lnTo>
                  <a:pt x="380755" y="271726"/>
                </a:lnTo>
                <a:lnTo>
                  <a:pt x="347545" y="302913"/>
                </a:lnTo>
                <a:lnTo>
                  <a:pt x="315646" y="335333"/>
                </a:lnTo>
                <a:lnTo>
                  <a:pt x="285089" y="368938"/>
                </a:lnTo>
                <a:lnTo>
                  <a:pt x="255906" y="403683"/>
                </a:lnTo>
                <a:lnTo>
                  <a:pt x="228128" y="439519"/>
                </a:lnTo>
                <a:lnTo>
                  <a:pt x="201785" y="476399"/>
                </a:lnTo>
                <a:lnTo>
                  <a:pt x="176909" y="514276"/>
                </a:lnTo>
                <a:lnTo>
                  <a:pt x="153530" y="553102"/>
                </a:lnTo>
                <a:lnTo>
                  <a:pt x="131680" y="592832"/>
                </a:lnTo>
                <a:lnTo>
                  <a:pt x="111389" y="633416"/>
                </a:lnTo>
                <a:lnTo>
                  <a:pt x="92689" y="674809"/>
                </a:lnTo>
                <a:lnTo>
                  <a:pt x="75611" y="716963"/>
                </a:lnTo>
                <a:lnTo>
                  <a:pt x="60186" y="759830"/>
                </a:lnTo>
                <a:lnTo>
                  <a:pt x="46444" y="803364"/>
                </a:lnTo>
                <a:lnTo>
                  <a:pt x="34417" y="847517"/>
                </a:lnTo>
                <a:lnTo>
                  <a:pt x="24135" y="892242"/>
                </a:lnTo>
                <a:lnTo>
                  <a:pt x="15631" y="937492"/>
                </a:lnTo>
                <a:lnTo>
                  <a:pt x="8934" y="983219"/>
                </a:lnTo>
                <a:lnTo>
                  <a:pt x="4076" y="1029377"/>
                </a:lnTo>
                <a:lnTo>
                  <a:pt x="1087" y="1075918"/>
                </a:lnTo>
                <a:lnTo>
                  <a:pt x="0" y="1122794"/>
                </a:lnTo>
                <a:lnTo>
                  <a:pt x="844" y="1169960"/>
                </a:lnTo>
                <a:lnTo>
                  <a:pt x="3651" y="1217366"/>
                </a:lnTo>
                <a:lnTo>
                  <a:pt x="8451" y="1264967"/>
                </a:lnTo>
                <a:lnTo>
                  <a:pt x="15277" y="1312715"/>
                </a:lnTo>
                <a:lnTo>
                  <a:pt x="24158" y="1360563"/>
                </a:lnTo>
                <a:lnTo>
                  <a:pt x="36026" y="1412628"/>
                </a:lnTo>
                <a:lnTo>
                  <a:pt x="49658" y="1462474"/>
                </a:lnTo>
                <a:lnTo>
                  <a:pt x="65259" y="1510642"/>
                </a:lnTo>
                <a:lnTo>
                  <a:pt x="83036" y="1557677"/>
                </a:lnTo>
                <a:lnTo>
                  <a:pt x="103194" y="1604123"/>
                </a:lnTo>
                <a:lnTo>
                  <a:pt x="125939" y="1650522"/>
                </a:lnTo>
                <a:lnTo>
                  <a:pt x="151476" y="1697418"/>
                </a:lnTo>
                <a:lnTo>
                  <a:pt x="1151232" y="1127074"/>
                </a:lnTo>
                <a:lnTo>
                  <a:pt x="917730" y="0"/>
                </a:lnTo>
                <a:close/>
              </a:path>
            </a:pathLst>
          </a:custGeom>
          <a:solidFill>
            <a:srgbClr val="88C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93093" y="2435740"/>
            <a:ext cx="360045" cy="1151890"/>
          </a:xfrm>
          <a:custGeom>
            <a:avLst/>
            <a:gdLst/>
            <a:ahLst/>
            <a:cxnLst/>
            <a:rect l="l" t="t" r="r" b="b"/>
            <a:pathLst>
              <a:path w="360045" h="1151889">
                <a:moveTo>
                  <a:pt x="204285" y="0"/>
                </a:moveTo>
                <a:lnTo>
                  <a:pt x="154057" y="2372"/>
                </a:lnTo>
                <a:lnTo>
                  <a:pt x="103654" y="7192"/>
                </a:lnTo>
                <a:lnTo>
                  <a:pt x="52495" y="14485"/>
                </a:lnTo>
                <a:lnTo>
                  <a:pt x="0" y="24280"/>
                </a:lnTo>
                <a:lnTo>
                  <a:pt x="233502" y="1151354"/>
                </a:lnTo>
                <a:lnTo>
                  <a:pt x="359714" y="7287"/>
                </a:lnTo>
                <a:lnTo>
                  <a:pt x="306533" y="2484"/>
                </a:lnTo>
                <a:lnTo>
                  <a:pt x="254917" y="46"/>
                </a:lnTo>
                <a:lnTo>
                  <a:pt x="204285" y="0"/>
                </a:lnTo>
                <a:close/>
              </a:path>
            </a:pathLst>
          </a:custGeom>
          <a:solidFill>
            <a:srgbClr val="4479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26595" y="2443027"/>
            <a:ext cx="1151255" cy="2271395"/>
          </a:xfrm>
          <a:custGeom>
            <a:avLst/>
            <a:gdLst/>
            <a:ahLst/>
            <a:cxnLst/>
            <a:rect l="l" t="t" r="r" b="b"/>
            <a:pathLst>
              <a:path w="1151254" h="2271395">
                <a:moveTo>
                  <a:pt x="126212" y="0"/>
                </a:moveTo>
                <a:lnTo>
                  <a:pt x="0" y="1144066"/>
                </a:lnTo>
                <a:lnTo>
                  <a:pt x="233489" y="2271141"/>
                </a:lnTo>
                <a:lnTo>
                  <a:pt x="280928" y="2260281"/>
                </a:lnTo>
                <a:lnTo>
                  <a:pt x="327459" y="2247574"/>
                </a:lnTo>
                <a:lnTo>
                  <a:pt x="373050" y="2233067"/>
                </a:lnTo>
                <a:lnTo>
                  <a:pt x="417671" y="2216809"/>
                </a:lnTo>
                <a:lnTo>
                  <a:pt x="461290" y="2198844"/>
                </a:lnTo>
                <a:lnTo>
                  <a:pt x="503877" y="2179222"/>
                </a:lnTo>
                <a:lnTo>
                  <a:pt x="545401" y="2157989"/>
                </a:lnTo>
                <a:lnTo>
                  <a:pt x="585830" y="2135192"/>
                </a:lnTo>
                <a:lnTo>
                  <a:pt x="625133" y="2110879"/>
                </a:lnTo>
                <a:lnTo>
                  <a:pt x="663280" y="2085097"/>
                </a:lnTo>
                <a:lnTo>
                  <a:pt x="700240" y="2057893"/>
                </a:lnTo>
                <a:lnTo>
                  <a:pt x="735981" y="2029314"/>
                </a:lnTo>
                <a:lnTo>
                  <a:pt x="770473" y="1999408"/>
                </a:lnTo>
                <a:lnTo>
                  <a:pt x="803684" y="1968221"/>
                </a:lnTo>
                <a:lnTo>
                  <a:pt x="835583" y="1935801"/>
                </a:lnTo>
                <a:lnTo>
                  <a:pt x="866140" y="1902195"/>
                </a:lnTo>
                <a:lnTo>
                  <a:pt x="895324" y="1867451"/>
                </a:lnTo>
                <a:lnTo>
                  <a:pt x="923102" y="1831615"/>
                </a:lnTo>
                <a:lnTo>
                  <a:pt x="949445" y="1794735"/>
                </a:lnTo>
                <a:lnTo>
                  <a:pt x="974322" y="1756858"/>
                </a:lnTo>
                <a:lnTo>
                  <a:pt x="997701" y="1718031"/>
                </a:lnTo>
                <a:lnTo>
                  <a:pt x="1019551" y="1678302"/>
                </a:lnTo>
                <a:lnTo>
                  <a:pt x="1039842" y="1637717"/>
                </a:lnTo>
                <a:lnTo>
                  <a:pt x="1058542" y="1596324"/>
                </a:lnTo>
                <a:lnTo>
                  <a:pt x="1075620" y="1554171"/>
                </a:lnTo>
                <a:lnTo>
                  <a:pt x="1091046" y="1511303"/>
                </a:lnTo>
                <a:lnTo>
                  <a:pt x="1104788" y="1467769"/>
                </a:lnTo>
                <a:lnTo>
                  <a:pt x="1116815" y="1423616"/>
                </a:lnTo>
                <a:lnTo>
                  <a:pt x="1127096" y="1378891"/>
                </a:lnTo>
                <a:lnTo>
                  <a:pt x="1135601" y="1333641"/>
                </a:lnTo>
                <a:lnTo>
                  <a:pt x="1142298" y="1287913"/>
                </a:lnTo>
                <a:lnTo>
                  <a:pt x="1147156" y="1241755"/>
                </a:lnTo>
                <a:lnTo>
                  <a:pt x="1150145" y="1195214"/>
                </a:lnTo>
                <a:lnTo>
                  <a:pt x="1151232" y="1148337"/>
                </a:lnTo>
                <a:lnTo>
                  <a:pt x="1150388" y="1101171"/>
                </a:lnTo>
                <a:lnTo>
                  <a:pt x="1147581" y="1053763"/>
                </a:lnTo>
                <a:lnTo>
                  <a:pt x="1142781" y="1006162"/>
                </a:lnTo>
                <a:lnTo>
                  <a:pt x="1135955" y="958413"/>
                </a:lnTo>
                <a:lnTo>
                  <a:pt x="1127074" y="910564"/>
                </a:lnTo>
                <a:lnTo>
                  <a:pt x="1115800" y="861244"/>
                </a:lnTo>
                <a:lnTo>
                  <a:pt x="1102639" y="812900"/>
                </a:lnTo>
                <a:lnTo>
                  <a:pt x="1087629" y="765568"/>
                </a:lnTo>
                <a:lnTo>
                  <a:pt x="1070809" y="719284"/>
                </a:lnTo>
                <a:lnTo>
                  <a:pt x="1052219" y="674082"/>
                </a:lnTo>
                <a:lnTo>
                  <a:pt x="1031896" y="630000"/>
                </a:lnTo>
                <a:lnTo>
                  <a:pt x="1009881" y="587071"/>
                </a:lnTo>
                <a:lnTo>
                  <a:pt x="986213" y="545332"/>
                </a:lnTo>
                <a:lnTo>
                  <a:pt x="960930" y="504818"/>
                </a:lnTo>
                <a:lnTo>
                  <a:pt x="934071" y="465566"/>
                </a:lnTo>
                <a:lnTo>
                  <a:pt x="905676" y="427609"/>
                </a:lnTo>
                <a:lnTo>
                  <a:pt x="875784" y="390984"/>
                </a:lnTo>
                <a:lnTo>
                  <a:pt x="844434" y="355727"/>
                </a:lnTo>
                <a:lnTo>
                  <a:pt x="811664" y="321872"/>
                </a:lnTo>
                <a:lnTo>
                  <a:pt x="777514" y="289456"/>
                </a:lnTo>
                <a:lnTo>
                  <a:pt x="742023" y="258514"/>
                </a:lnTo>
                <a:lnTo>
                  <a:pt x="705230" y="229082"/>
                </a:lnTo>
                <a:lnTo>
                  <a:pt x="667174" y="201195"/>
                </a:lnTo>
                <a:lnTo>
                  <a:pt x="627895" y="174888"/>
                </a:lnTo>
                <a:lnTo>
                  <a:pt x="587430" y="150197"/>
                </a:lnTo>
                <a:lnTo>
                  <a:pt x="545820" y="127158"/>
                </a:lnTo>
                <a:lnTo>
                  <a:pt x="503103" y="105807"/>
                </a:lnTo>
                <a:lnTo>
                  <a:pt x="459318" y="86178"/>
                </a:lnTo>
                <a:lnTo>
                  <a:pt x="414505" y="68307"/>
                </a:lnTo>
                <a:lnTo>
                  <a:pt x="368702" y="52231"/>
                </a:lnTo>
                <a:lnTo>
                  <a:pt x="321948" y="37984"/>
                </a:lnTo>
                <a:lnTo>
                  <a:pt x="274284" y="25601"/>
                </a:lnTo>
                <a:lnTo>
                  <a:pt x="225747" y="15119"/>
                </a:lnTo>
                <a:lnTo>
                  <a:pt x="176377" y="6574"/>
                </a:lnTo>
                <a:lnTo>
                  <a:pt x="126212" y="0"/>
                </a:lnTo>
                <a:close/>
              </a:path>
            </a:pathLst>
          </a:custGeom>
          <a:solidFill>
            <a:srgbClr val="3038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28704" y="3587094"/>
            <a:ext cx="831850" cy="1153795"/>
          </a:xfrm>
          <a:custGeom>
            <a:avLst/>
            <a:gdLst/>
            <a:ahLst/>
            <a:cxnLst/>
            <a:rect l="l" t="t" r="r" b="b"/>
            <a:pathLst>
              <a:path w="831850" h="1153795">
                <a:moveTo>
                  <a:pt x="597890" y="0"/>
                </a:moveTo>
                <a:lnTo>
                  <a:pt x="0" y="983538"/>
                </a:lnTo>
                <a:lnTo>
                  <a:pt x="46130" y="1010351"/>
                </a:lnTo>
                <a:lnTo>
                  <a:pt x="92511" y="1034850"/>
                </a:lnTo>
                <a:lnTo>
                  <a:pt x="139162" y="1057041"/>
                </a:lnTo>
                <a:lnTo>
                  <a:pt x="186102" y="1076925"/>
                </a:lnTo>
                <a:lnTo>
                  <a:pt x="233350" y="1094506"/>
                </a:lnTo>
                <a:lnTo>
                  <a:pt x="280926" y="1109788"/>
                </a:lnTo>
                <a:lnTo>
                  <a:pt x="328849" y="1122774"/>
                </a:lnTo>
                <a:lnTo>
                  <a:pt x="377138" y="1133467"/>
                </a:lnTo>
                <a:lnTo>
                  <a:pt x="425812" y="1141870"/>
                </a:lnTo>
                <a:lnTo>
                  <a:pt x="474891" y="1147987"/>
                </a:lnTo>
                <a:lnTo>
                  <a:pt x="524393" y="1151822"/>
                </a:lnTo>
                <a:lnTo>
                  <a:pt x="574338" y="1153377"/>
                </a:lnTo>
                <a:lnTo>
                  <a:pt x="624745" y="1152655"/>
                </a:lnTo>
                <a:lnTo>
                  <a:pt x="675634" y="1149661"/>
                </a:lnTo>
                <a:lnTo>
                  <a:pt x="727023" y="1144397"/>
                </a:lnTo>
                <a:lnTo>
                  <a:pt x="778932" y="1136867"/>
                </a:lnTo>
                <a:lnTo>
                  <a:pt x="831380" y="1127074"/>
                </a:lnTo>
                <a:lnTo>
                  <a:pt x="597890" y="0"/>
                </a:lnTo>
                <a:close/>
              </a:path>
            </a:pathLst>
          </a:custGeom>
          <a:solidFill>
            <a:srgbClr val="B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200921" y="5239829"/>
            <a:ext cx="195580" cy="195580"/>
          </a:xfrm>
          <a:custGeom>
            <a:avLst/>
            <a:gdLst/>
            <a:ahLst/>
            <a:cxnLst/>
            <a:rect l="l" t="t" r="r" b="b"/>
            <a:pathLst>
              <a:path w="195579" h="195579">
                <a:moveTo>
                  <a:pt x="195554" y="195554"/>
                </a:moveTo>
                <a:lnTo>
                  <a:pt x="0" y="195554"/>
                </a:lnTo>
                <a:lnTo>
                  <a:pt x="0" y="0"/>
                </a:lnTo>
                <a:lnTo>
                  <a:pt x="195554" y="0"/>
                </a:lnTo>
                <a:lnTo>
                  <a:pt x="195554" y="195554"/>
                </a:lnTo>
                <a:close/>
              </a:path>
            </a:pathLst>
          </a:custGeom>
          <a:solidFill>
            <a:srgbClr val="4479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62071" y="5239829"/>
            <a:ext cx="195580" cy="195580"/>
          </a:xfrm>
          <a:custGeom>
            <a:avLst/>
            <a:gdLst/>
            <a:ahLst/>
            <a:cxnLst/>
            <a:rect l="l" t="t" r="r" b="b"/>
            <a:pathLst>
              <a:path w="195579" h="195579">
                <a:moveTo>
                  <a:pt x="195554" y="195554"/>
                </a:moveTo>
                <a:lnTo>
                  <a:pt x="0" y="195554"/>
                </a:lnTo>
                <a:lnTo>
                  <a:pt x="0" y="0"/>
                </a:lnTo>
                <a:lnTo>
                  <a:pt x="195554" y="0"/>
                </a:lnTo>
                <a:lnTo>
                  <a:pt x="195554" y="195554"/>
                </a:lnTo>
                <a:close/>
              </a:path>
            </a:pathLst>
          </a:custGeom>
          <a:solidFill>
            <a:srgbClr val="3038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123220" y="5239829"/>
            <a:ext cx="195580" cy="195580"/>
          </a:xfrm>
          <a:custGeom>
            <a:avLst/>
            <a:gdLst/>
            <a:ahLst/>
            <a:cxnLst/>
            <a:rect l="l" t="t" r="r" b="b"/>
            <a:pathLst>
              <a:path w="195579" h="195579">
                <a:moveTo>
                  <a:pt x="195554" y="195554"/>
                </a:moveTo>
                <a:lnTo>
                  <a:pt x="0" y="195554"/>
                </a:lnTo>
                <a:lnTo>
                  <a:pt x="0" y="0"/>
                </a:lnTo>
                <a:lnTo>
                  <a:pt x="195554" y="0"/>
                </a:lnTo>
                <a:lnTo>
                  <a:pt x="195554" y="195554"/>
                </a:lnTo>
                <a:close/>
              </a:path>
            </a:pathLst>
          </a:custGeom>
          <a:solidFill>
            <a:srgbClr val="B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84357" y="5239829"/>
            <a:ext cx="195580" cy="195580"/>
          </a:xfrm>
          <a:custGeom>
            <a:avLst/>
            <a:gdLst/>
            <a:ahLst/>
            <a:cxnLst/>
            <a:rect l="l" t="t" r="r" b="b"/>
            <a:pathLst>
              <a:path w="195579" h="195579">
                <a:moveTo>
                  <a:pt x="195554" y="195554"/>
                </a:moveTo>
                <a:lnTo>
                  <a:pt x="0" y="195554"/>
                </a:lnTo>
                <a:lnTo>
                  <a:pt x="0" y="0"/>
                </a:lnTo>
                <a:lnTo>
                  <a:pt x="195554" y="0"/>
                </a:lnTo>
                <a:lnTo>
                  <a:pt x="195554" y="195554"/>
                </a:lnTo>
                <a:close/>
              </a:path>
            </a:pathLst>
          </a:custGeom>
          <a:solidFill>
            <a:srgbClr val="D5E0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045494" y="5239829"/>
            <a:ext cx="195580" cy="195580"/>
          </a:xfrm>
          <a:custGeom>
            <a:avLst/>
            <a:gdLst/>
            <a:ahLst/>
            <a:cxnLst/>
            <a:rect l="l" t="t" r="r" b="b"/>
            <a:pathLst>
              <a:path w="195579" h="195579">
                <a:moveTo>
                  <a:pt x="195554" y="195554"/>
                </a:moveTo>
                <a:lnTo>
                  <a:pt x="0" y="195554"/>
                </a:lnTo>
                <a:lnTo>
                  <a:pt x="0" y="0"/>
                </a:lnTo>
                <a:lnTo>
                  <a:pt x="195554" y="0"/>
                </a:lnTo>
                <a:lnTo>
                  <a:pt x="195554" y="195554"/>
                </a:lnTo>
                <a:close/>
              </a:path>
            </a:pathLst>
          </a:custGeom>
          <a:solidFill>
            <a:srgbClr val="88C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90547" y="4226880"/>
            <a:ext cx="207645" cy="130292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120"/>
              </a:spcBef>
            </a:pPr>
            <a:r>
              <a:rPr sz="1400" b="1" spc="-10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83820" algn="ctr">
              <a:lnSpc>
                <a:spcPct val="100000"/>
              </a:lnSpc>
            </a:pP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2530" y="3714733"/>
            <a:ext cx="193040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114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9551" y="2178290"/>
            <a:ext cx="218440" cy="130292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400" b="1" spc="-1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5240">
              <a:lnSpc>
                <a:spcPct val="100000"/>
              </a:lnSpc>
            </a:pPr>
            <a:r>
              <a:rPr sz="1400" b="1" spc="-3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</a:pP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348193" y="4195838"/>
            <a:ext cx="361315" cy="1229360"/>
          </a:xfrm>
          <a:custGeom>
            <a:avLst/>
            <a:gdLst/>
            <a:ahLst/>
            <a:cxnLst/>
            <a:rect l="l" t="t" r="r" b="b"/>
            <a:pathLst>
              <a:path w="361314" h="1229360">
                <a:moveTo>
                  <a:pt x="0" y="0"/>
                </a:moveTo>
                <a:lnTo>
                  <a:pt x="361175" y="0"/>
                </a:lnTo>
                <a:lnTo>
                  <a:pt x="361175" y="1229271"/>
                </a:lnTo>
                <a:lnTo>
                  <a:pt x="0" y="1229271"/>
                </a:lnTo>
                <a:lnTo>
                  <a:pt x="0" y="0"/>
                </a:lnTo>
                <a:close/>
              </a:path>
            </a:pathLst>
          </a:custGeom>
          <a:solidFill>
            <a:srgbClr val="CCC7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868893" y="3888511"/>
            <a:ext cx="361315" cy="1536700"/>
          </a:xfrm>
          <a:custGeom>
            <a:avLst/>
            <a:gdLst/>
            <a:ahLst/>
            <a:cxnLst/>
            <a:rect l="l" t="t" r="r" b="b"/>
            <a:pathLst>
              <a:path w="361314" h="1536700">
                <a:moveTo>
                  <a:pt x="0" y="0"/>
                </a:moveTo>
                <a:lnTo>
                  <a:pt x="361162" y="0"/>
                </a:lnTo>
                <a:lnTo>
                  <a:pt x="361162" y="1536585"/>
                </a:lnTo>
                <a:lnTo>
                  <a:pt x="0" y="1536585"/>
                </a:lnTo>
                <a:lnTo>
                  <a:pt x="0" y="0"/>
                </a:lnTo>
                <a:close/>
              </a:path>
            </a:pathLst>
          </a:custGeom>
          <a:solidFill>
            <a:srgbClr val="483B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389581" y="3478758"/>
            <a:ext cx="361315" cy="1946910"/>
          </a:xfrm>
          <a:custGeom>
            <a:avLst/>
            <a:gdLst/>
            <a:ahLst/>
            <a:cxnLst/>
            <a:rect l="l" t="t" r="r" b="b"/>
            <a:pathLst>
              <a:path w="361314" h="1946910">
                <a:moveTo>
                  <a:pt x="0" y="0"/>
                </a:moveTo>
                <a:lnTo>
                  <a:pt x="361175" y="0"/>
                </a:lnTo>
                <a:lnTo>
                  <a:pt x="361175" y="1946338"/>
                </a:lnTo>
                <a:lnTo>
                  <a:pt x="0" y="1946338"/>
                </a:lnTo>
                <a:lnTo>
                  <a:pt x="0" y="0"/>
                </a:lnTo>
                <a:close/>
              </a:path>
            </a:pathLst>
          </a:custGeom>
          <a:solidFill>
            <a:srgbClr val="E5DE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910281" y="3069005"/>
            <a:ext cx="361315" cy="2356485"/>
          </a:xfrm>
          <a:custGeom>
            <a:avLst/>
            <a:gdLst/>
            <a:ahLst/>
            <a:cxnLst/>
            <a:rect l="l" t="t" r="r" b="b"/>
            <a:pathLst>
              <a:path w="361314" h="2356485">
                <a:moveTo>
                  <a:pt x="0" y="0"/>
                </a:moveTo>
                <a:lnTo>
                  <a:pt x="361175" y="0"/>
                </a:lnTo>
                <a:lnTo>
                  <a:pt x="361175" y="2356104"/>
                </a:lnTo>
                <a:lnTo>
                  <a:pt x="0" y="2356104"/>
                </a:lnTo>
                <a:lnTo>
                  <a:pt x="0" y="0"/>
                </a:lnTo>
                <a:close/>
              </a:path>
            </a:pathLst>
          </a:custGeom>
          <a:solidFill>
            <a:srgbClr val="E8C5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30968" y="3273882"/>
            <a:ext cx="361315" cy="2151380"/>
          </a:xfrm>
          <a:custGeom>
            <a:avLst/>
            <a:gdLst/>
            <a:ahLst/>
            <a:cxnLst/>
            <a:rect l="l" t="t" r="r" b="b"/>
            <a:pathLst>
              <a:path w="361314" h="2151379">
                <a:moveTo>
                  <a:pt x="0" y="0"/>
                </a:moveTo>
                <a:lnTo>
                  <a:pt x="361162" y="0"/>
                </a:lnTo>
                <a:lnTo>
                  <a:pt x="361162" y="2151214"/>
                </a:lnTo>
                <a:lnTo>
                  <a:pt x="0" y="2151214"/>
                </a:lnTo>
                <a:lnTo>
                  <a:pt x="0" y="0"/>
                </a:lnTo>
                <a:close/>
              </a:path>
            </a:pathLst>
          </a:custGeom>
          <a:solidFill>
            <a:srgbClr val="88C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51655" y="2761691"/>
            <a:ext cx="361315" cy="2663825"/>
          </a:xfrm>
          <a:custGeom>
            <a:avLst/>
            <a:gdLst/>
            <a:ahLst/>
            <a:cxnLst/>
            <a:rect l="l" t="t" r="r" b="b"/>
            <a:pathLst>
              <a:path w="361314" h="2663825">
                <a:moveTo>
                  <a:pt x="0" y="0"/>
                </a:moveTo>
                <a:lnTo>
                  <a:pt x="361175" y="0"/>
                </a:lnTo>
                <a:lnTo>
                  <a:pt x="361175" y="2663418"/>
                </a:lnTo>
                <a:lnTo>
                  <a:pt x="0" y="2663418"/>
                </a:lnTo>
                <a:lnTo>
                  <a:pt x="0" y="0"/>
                </a:lnTo>
                <a:close/>
              </a:path>
            </a:pathLst>
          </a:custGeom>
          <a:solidFill>
            <a:srgbClr val="3361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72343" y="2351938"/>
            <a:ext cx="361315" cy="3073400"/>
          </a:xfrm>
          <a:custGeom>
            <a:avLst/>
            <a:gdLst/>
            <a:ahLst/>
            <a:cxnLst/>
            <a:rect l="l" t="t" r="r" b="b"/>
            <a:pathLst>
              <a:path w="361314" h="3073400">
                <a:moveTo>
                  <a:pt x="0" y="0"/>
                </a:moveTo>
                <a:lnTo>
                  <a:pt x="361175" y="0"/>
                </a:lnTo>
                <a:lnTo>
                  <a:pt x="361175" y="3073171"/>
                </a:lnTo>
                <a:lnTo>
                  <a:pt x="0" y="3073171"/>
                </a:lnTo>
                <a:lnTo>
                  <a:pt x="0" y="0"/>
                </a:lnTo>
                <a:close/>
              </a:path>
            </a:pathLst>
          </a:custGeom>
          <a:solidFill>
            <a:srgbClr val="9AD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993043" y="2455202"/>
            <a:ext cx="361315" cy="2969895"/>
          </a:xfrm>
          <a:custGeom>
            <a:avLst/>
            <a:gdLst/>
            <a:ahLst/>
            <a:cxnLst/>
            <a:rect l="l" t="t" r="r" b="b"/>
            <a:pathLst>
              <a:path w="361314" h="2969895">
                <a:moveTo>
                  <a:pt x="0" y="0"/>
                </a:moveTo>
                <a:lnTo>
                  <a:pt x="361162" y="0"/>
                </a:lnTo>
                <a:lnTo>
                  <a:pt x="361162" y="2969895"/>
                </a:lnTo>
                <a:lnTo>
                  <a:pt x="0" y="2969895"/>
                </a:lnTo>
                <a:lnTo>
                  <a:pt x="0" y="0"/>
                </a:lnTo>
                <a:close/>
              </a:path>
            </a:pathLst>
          </a:custGeom>
          <a:solidFill>
            <a:srgbClr val="2975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52281" y="5425101"/>
            <a:ext cx="4364355" cy="0"/>
          </a:xfrm>
          <a:custGeom>
            <a:avLst/>
            <a:gdLst/>
            <a:ahLst/>
            <a:cxnLst/>
            <a:rect l="l" t="t" r="r" b="b"/>
            <a:pathLst>
              <a:path w="4364355">
                <a:moveTo>
                  <a:pt x="0" y="0"/>
                </a:moveTo>
                <a:lnTo>
                  <a:pt x="4363821" y="0"/>
                </a:lnTo>
              </a:path>
            </a:pathLst>
          </a:custGeom>
          <a:ln w="3175">
            <a:solidFill>
              <a:srgbClr val="4C596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52287" y="5425099"/>
            <a:ext cx="4364355" cy="0"/>
          </a:xfrm>
          <a:custGeom>
            <a:avLst/>
            <a:gdLst/>
            <a:ahLst/>
            <a:cxnLst/>
            <a:rect l="l" t="t" r="r" b="b"/>
            <a:pathLst>
              <a:path w="4364355">
                <a:moveTo>
                  <a:pt x="0" y="0"/>
                </a:moveTo>
                <a:lnTo>
                  <a:pt x="4363808" y="0"/>
                </a:lnTo>
              </a:path>
            </a:pathLst>
          </a:custGeom>
          <a:ln w="25755">
            <a:solidFill>
              <a:srgbClr val="4C596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311767" y="5543179"/>
            <a:ext cx="4043045" cy="23083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34035" algn="l"/>
                <a:tab pos="1066800" algn="l"/>
                <a:tab pos="1593215" algn="l"/>
                <a:tab pos="2116455" algn="l"/>
                <a:tab pos="2634615" algn="l"/>
                <a:tab pos="3156585" algn="l"/>
                <a:tab pos="3676015" algn="l"/>
              </a:tabLst>
            </a:pP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00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-5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0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-5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2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-5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0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-5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sz="1400" b="1" spc="1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sz="1400" b="1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sz="1400" b="1" spc="-2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sz="1400" b="1" spc="-50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sz="1400" b="1" spc="-105" dirty="0">
                <a:solidFill>
                  <a:srgbClr val="4C596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endParaRPr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816031" y="3380740"/>
            <a:ext cx="2035810" cy="605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lang="en-US" sz="16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6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verage </a:t>
            </a:r>
            <a:r>
              <a:rPr sz="1600" b="1" spc="4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</a:t>
            </a:r>
            <a:r>
              <a:rPr sz="1600" b="1" spc="-5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spc="-1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sz="1600" b="1" spc="-1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embers  </a:t>
            </a:r>
            <a:r>
              <a:rPr sz="1600" b="1" spc="-1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</a:t>
            </a:r>
            <a:r>
              <a:rPr sz="1600" b="1" spc="-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-1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month.</a:t>
            </a:r>
            <a:endParaRPr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842452" y="3209540"/>
            <a:ext cx="1979295" cy="0"/>
          </a:xfrm>
          <a:custGeom>
            <a:avLst/>
            <a:gdLst/>
            <a:ahLst/>
            <a:cxnLst/>
            <a:rect l="l" t="t" r="r" b="b"/>
            <a:pathLst>
              <a:path w="1979295">
                <a:moveTo>
                  <a:pt x="0" y="0"/>
                </a:moveTo>
                <a:lnTo>
                  <a:pt x="1978710" y="0"/>
                </a:lnTo>
              </a:path>
            </a:pathLst>
          </a:custGeom>
          <a:ln w="12700">
            <a:solidFill>
              <a:srgbClr val="B9C8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842452" y="4258307"/>
            <a:ext cx="1979295" cy="0"/>
          </a:xfrm>
          <a:custGeom>
            <a:avLst/>
            <a:gdLst/>
            <a:ahLst/>
            <a:cxnLst/>
            <a:rect l="l" t="t" r="r" b="b"/>
            <a:pathLst>
              <a:path w="1979295">
                <a:moveTo>
                  <a:pt x="0" y="0"/>
                </a:moveTo>
                <a:lnTo>
                  <a:pt x="1978710" y="0"/>
                </a:lnTo>
              </a:path>
            </a:pathLst>
          </a:custGeom>
          <a:ln w="12700">
            <a:solidFill>
              <a:srgbClr val="B9C8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>
            <a:spLocks noGrp="1"/>
          </p:cNvSpPr>
          <p:nvPr>
            <p:ph type="title" idx="4294967295"/>
          </p:nvPr>
        </p:nvSpPr>
        <p:spPr>
          <a:xfrm>
            <a:off x="609600" y="1143000"/>
            <a:ext cx="4403725" cy="788677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80"/>
              </a:spcBef>
            </a:pPr>
            <a:r>
              <a:rPr sz="4800" b="1" spc="9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GRAPH</a:t>
            </a:r>
            <a:r>
              <a:rPr sz="4800" b="1" spc="229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4800" b="1" spc="14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STYLES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bject 21">
            <a:extLst>
              <a:ext uri="{FF2B5EF4-FFF2-40B4-BE49-F238E27FC236}">
                <a16:creationId xmlns:a16="http://schemas.microsoft.com/office/drawing/2014/main" id="{4A85BEC0-1963-B14E-B101-6B56AE7471DC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26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86611-5D98-8847-AF6A-2EBBA0B80C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1E4FE-2CBA-2542-88D9-4848040F67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306321-16D1-6946-8968-4DA53ADAFE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id="{DC73A8F5-04C6-3C4F-8E59-865A63BA58CB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27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096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/>
          <p:nvPr/>
        </p:nvSpPr>
        <p:spPr>
          <a:xfrm>
            <a:off x="596900" y="2882900"/>
            <a:ext cx="43967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250" dirty="0">
                <a:solidFill>
                  <a:srgbClr val="659CD3"/>
                </a:solidFill>
                <a:latin typeface="Calibri" panose="020F0502020204030204" pitchFamily="34" charset="0"/>
              </a:rPr>
              <a:t>MY SIOR STORY</a:t>
            </a:r>
          </a:p>
        </p:txBody>
      </p:sp>
      <p:sp>
        <p:nvSpPr>
          <p:cNvPr id="21" name="Title Placeholder 2">
            <a:extLst>
              <a:ext uri="{FF2B5EF4-FFF2-40B4-BE49-F238E27FC236}">
                <a16:creationId xmlns:a16="http://schemas.microsoft.com/office/drawing/2014/main" id="{E8BFA451-68BF-AD4E-A7F2-B6959BE0C12F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  <a:ea typeface="+mn-ea"/>
                <a:cs typeface="+mn-cs"/>
              </a:rPr>
              <a:t>MY SIOR STORY</a:t>
            </a:r>
          </a:p>
        </p:txBody>
      </p:sp>
      <p:sp>
        <p:nvSpPr>
          <p:cNvPr id="17" name="object 18">
            <a:extLst>
              <a:ext uri="{FF2B5EF4-FFF2-40B4-BE49-F238E27FC236}">
                <a16:creationId xmlns:a16="http://schemas.microsoft.com/office/drawing/2014/main" id="{804323AF-A81D-B643-932F-799D33DFBF6A}"/>
              </a:ext>
            </a:extLst>
          </p:cNvPr>
          <p:cNvSpPr txBox="1">
            <a:spLocks/>
          </p:cNvSpPr>
          <p:nvPr/>
        </p:nvSpPr>
        <p:spPr>
          <a:xfrm>
            <a:off x="8119872" y="1973299"/>
            <a:ext cx="3508248" cy="320601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0" i="0" kern="1200" cap="all" spc="190" baseline="0">
                <a:solidFill>
                  <a:srgbClr val="B2BCC5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  <a:tabLst>
                <a:tab pos="668020" algn="l"/>
              </a:tabLst>
            </a:pPr>
            <a:r>
              <a:rPr lang="en-US" sz="2000" spc="160" dirty="0">
                <a:solidFill>
                  <a:srgbClr val="659CD3"/>
                </a:solidFill>
                <a:cs typeface="Calibri" panose="020F0502020204030204" pitchFamily="34" charset="0"/>
              </a:rPr>
              <a:t>Mark Duclos</a:t>
            </a:r>
          </a:p>
        </p:txBody>
      </p:sp>
      <p:sp>
        <p:nvSpPr>
          <p:cNvPr id="22" name="object 19">
            <a:extLst>
              <a:ext uri="{FF2B5EF4-FFF2-40B4-BE49-F238E27FC236}">
                <a16:creationId xmlns:a16="http://schemas.microsoft.com/office/drawing/2014/main" id="{AF7CBE34-054E-CD45-BF7B-122CFA5A7E51}"/>
              </a:ext>
            </a:extLst>
          </p:cNvPr>
          <p:cNvSpPr txBox="1"/>
          <p:nvPr/>
        </p:nvSpPr>
        <p:spPr>
          <a:xfrm>
            <a:off x="8119872" y="2362200"/>
            <a:ext cx="3469132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spc="-3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SIOR, CRE</a:t>
            </a:r>
            <a:r>
              <a:rPr sz="2000" b="1" spc="-3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en-US" sz="2000" b="1" spc="-3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i="1" spc="-25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2019 SIOR Global President</a:t>
            </a:r>
            <a:endParaRPr sz="2000" i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4" name="Picture 23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00ED1DFB-B54F-3C40-A6D2-AD699F571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425" y="2090848"/>
            <a:ext cx="3376175" cy="2251882"/>
          </a:xfrm>
          <a:prstGeom prst="rect">
            <a:avLst/>
          </a:prstGeom>
        </p:spPr>
      </p:pic>
      <p:sp>
        <p:nvSpPr>
          <p:cNvPr id="25" name="object 14">
            <a:extLst>
              <a:ext uri="{FF2B5EF4-FFF2-40B4-BE49-F238E27FC236}">
                <a16:creationId xmlns:a16="http://schemas.microsoft.com/office/drawing/2014/main" id="{22B16301-826E-C34C-8DAE-12D128B72B2D}"/>
              </a:ext>
            </a:extLst>
          </p:cNvPr>
          <p:cNvSpPr txBox="1"/>
          <p:nvPr/>
        </p:nvSpPr>
        <p:spPr>
          <a:xfrm>
            <a:off x="8113264" y="3200400"/>
            <a:ext cx="3514856" cy="1397819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45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Member since 2003</a:t>
            </a:r>
            <a:endParaRPr sz="20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Market: Hartford, CT 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Specialty: Industry Specialist</a:t>
            </a:r>
            <a:endParaRPr sz="20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F09A6DA7-FF52-FB44-B710-0D6EDCD40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765324-BE2C-A044-9808-223728DE94EF}"/>
              </a:ext>
            </a:extLst>
          </p:cNvPr>
          <p:cNvSpPr txBox="1"/>
          <p:nvPr/>
        </p:nvSpPr>
        <p:spPr>
          <a:xfrm>
            <a:off x="533400" y="283464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WE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279181F-CD67-A242-9AA5-4C7BEB5BD31F}"/>
              </a:ext>
            </a:extLst>
          </p:cNvPr>
          <p:cNvCxnSpPr>
            <a:cxnSpLocks/>
          </p:cNvCxnSpPr>
          <p:nvPr/>
        </p:nvCxnSpPr>
        <p:spPr>
          <a:xfrm>
            <a:off x="3921027" y="274320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DDBEF6-3155-1748-AADD-BDB336F7A1DD}"/>
              </a:ext>
            </a:extLst>
          </p:cNvPr>
          <p:cNvCxnSpPr>
            <a:cxnSpLocks/>
          </p:cNvCxnSpPr>
          <p:nvPr/>
        </p:nvCxnSpPr>
        <p:spPr>
          <a:xfrm>
            <a:off x="3921027" y="374904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66577" y="6259829"/>
            <a:ext cx="85090" cy="180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50"/>
              </a:lnSpc>
            </a:pPr>
            <a:r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16038" y="6158471"/>
            <a:ext cx="331914" cy="2859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5363" y="6295923"/>
            <a:ext cx="136639" cy="1485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3983" y="6399225"/>
            <a:ext cx="95986" cy="911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3983" y="6224028"/>
            <a:ext cx="208127" cy="2663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88136" y="6261049"/>
            <a:ext cx="1828164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40"/>
              </a:lnSpc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200" b="1" spc="-10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sz="1200" b="1" spc="-9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sz="1200" b="1" spc="-9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200" b="1" spc="-9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sz="1200" b="1" spc="10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b="1" spc="10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sz="1200" b="1" spc="-9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spc="10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OO</a:t>
            </a:r>
            <a:r>
              <a:rPr sz="1200" b="1" spc="-9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sz="1200" b="1" spc="10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b="1" spc="-8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200" b="1" spc="-100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200" b="1" spc="-6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sz="1200" b="1" spc="-85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88122" y="0"/>
            <a:ext cx="6800830" cy="30880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664330" y="4147501"/>
            <a:ext cx="1524622" cy="271049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49530" y="2874695"/>
            <a:ext cx="4414799" cy="39833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041834" y="6212217"/>
            <a:ext cx="1245606" cy="64578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041759" y="4147502"/>
            <a:ext cx="2147193" cy="271049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96900" y="575665"/>
            <a:ext cx="2334895" cy="234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85"/>
              </a:lnSpc>
            </a:pP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600" b="1" spc="-13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sz="1600" b="1" spc="-15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600" b="1" spc="-15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600" b="1" spc="-15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600" b="1" spc="11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1600" b="1" spc="-125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600" b="1" spc="105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sz="1600" b="1" spc="-125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32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</a:t>
            </a:r>
            <a:r>
              <a:rPr sz="1600" b="1" spc="-13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sz="1600" b="1" spc="-13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35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sz="1600" b="1" spc="-13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sz="1600" b="1" spc="-150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600" b="1" spc="135" dirty="0">
                <a:solidFill>
                  <a:srgbClr val="849A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0" y="0"/>
            <a:ext cx="8125954" cy="3429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3429000"/>
            <a:ext cx="12188951" cy="34290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25968" y="0"/>
            <a:ext cx="4062983" cy="3429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4A596E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29000" y="2940811"/>
            <a:ext cx="5257800" cy="1027430"/>
          </a:xfrm>
          <a:custGeom>
            <a:avLst/>
            <a:gdLst/>
            <a:ahLst/>
            <a:cxnLst/>
            <a:rect l="l" t="t" r="r" b="b"/>
            <a:pathLst>
              <a:path w="6568440" h="1027429">
                <a:moveTo>
                  <a:pt x="0" y="1027176"/>
                </a:moveTo>
                <a:lnTo>
                  <a:pt x="6568401" y="1027176"/>
                </a:lnTo>
                <a:lnTo>
                  <a:pt x="6568401" y="0"/>
                </a:lnTo>
                <a:lnTo>
                  <a:pt x="0" y="0"/>
                </a:lnTo>
                <a:lnTo>
                  <a:pt x="0" y="10271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971800" y="3048000"/>
            <a:ext cx="62484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1467485" algn="l"/>
                <a:tab pos="3103245" algn="l"/>
              </a:tabLst>
            </a:pPr>
            <a:r>
              <a:rPr sz="4800" b="1" spc="25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	</a:t>
            </a:r>
            <a:r>
              <a:rPr lang="en-US" sz="4800" b="1" spc="25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progress</a:t>
            </a:r>
            <a:endParaRPr sz="4800" b="1" spc="2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13192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C6CE28-2D36-A840-B972-22A43B330D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" t="7719" r="3888" b="4403"/>
          <a:stretch/>
        </p:blipFill>
        <p:spPr>
          <a:xfrm>
            <a:off x="3905971" y="18535"/>
            <a:ext cx="8229600" cy="484632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615381" y="2265767"/>
            <a:ext cx="4566219" cy="199118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25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RELEVANCE TODAY</a:t>
            </a:r>
            <a:endParaRPr sz="4800" b="1" spc="2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06943" y="4152900"/>
            <a:ext cx="3827779" cy="1423467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3,400 Members</a:t>
            </a: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686 Cities</a:t>
            </a: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5" dirty="0">
                <a:solidFill>
                  <a:srgbClr val="FFFF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36 Countries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E0740487-720C-9E41-86D0-964FB9855C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12" name="object 13">
            <a:extLst>
              <a:ext uri="{FF2B5EF4-FFF2-40B4-BE49-F238E27FC236}">
                <a16:creationId xmlns:a16="http://schemas.microsoft.com/office/drawing/2014/main" id="{FEBEDCF9-B598-3B49-8DE8-34DE809062C4}"/>
              </a:ext>
            </a:extLst>
          </p:cNvPr>
          <p:cNvSpPr txBox="1">
            <a:spLocks/>
          </p:cNvSpPr>
          <p:nvPr/>
        </p:nvSpPr>
        <p:spPr>
          <a:xfrm>
            <a:off x="2819400" y="6291052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6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6038" y="6158471"/>
            <a:ext cx="331914" cy="2859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5363" y="6295923"/>
            <a:ext cx="136639" cy="1485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3983" y="6399225"/>
            <a:ext cx="95986" cy="911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3983" y="6224028"/>
            <a:ext cx="208127" cy="2663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001000" y="2971800"/>
            <a:ext cx="3230245" cy="1859483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7"/>
              </a:buBlip>
              <a:tabLst>
                <a:tab pos="329565" algn="l"/>
              </a:tabLst>
            </a:pP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Best-in-class</a:t>
            </a:r>
            <a:r>
              <a:rPr sz="2000" spc="-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designation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7"/>
              </a:buBlip>
              <a:tabLst>
                <a:tab pos="329565" algn="l"/>
              </a:tabLst>
            </a:pP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Adherence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</a:t>
            </a:r>
            <a:r>
              <a:rPr sz="2000" spc="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ethics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7"/>
              </a:buBlip>
              <a:tabLst>
                <a:tab pos="329565" algn="l"/>
              </a:tabLst>
            </a:pP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Community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3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Involvement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Blip>
                <a:blip r:embed="rId7"/>
              </a:buBlip>
              <a:tabLst>
                <a:tab pos="329565" algn="l"/>
              </a:tabLst>
            </a:pP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Developing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next</a:t>
            </a:r>
            <a:r>
              <a:rPr sz="2000" spc="-1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generation</a:t>
            </a:r>
            <a:endParaRPr lang="en-US" sz="2000" spc="-25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24800" y="1229023"/>
            <a:ext cx="3886200" cy="17270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</a:t>
            </a:r>
            <a:b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RELEVANCE </a:t>
            </a:r>
            <a:r>
              <a:rPr lang="en-US" sz="4800" b="1" spc="-1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TODAY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C242837-00C1-AB44-B8C7-2F8D7ACA055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18576" cy="6858000"/>
          </a:xfrm>
          <a:prstGeom prst="rect">
            <a:avLst/>
          </a:prstGeom>
        </p:spPr>
      </p:pic>
      <p:sp>
        <p:nvSpPr>
          <p:cNvPr id="19" name="object 21">
            <a:extLst>
              <a:ext uri="{FF2B5EF4-FFF2-40B4-BE49-F238E27FC236}">
                <a16:creationId xmlns:a16="http://schemas.microsoft.com/office/drawing/2014/main" id="{FD995E1B-3AF1-F04A-8850-029EE82F7063}"/>
              </a:ext>
            </a:extLst>
          </p:cNvPr>
          <p:cNvSpPr txBox="1"/>
          <p:nvPr/>
        </p:nvSpPr>
        <p:spPr>
          <a:xfrm>
            <a:off x="11049000" y="6096000"/>
            <a:ext cx="5280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7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5C5380-B17B-C64F-9501-D88533D0F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7" y="0"/>
            <a:ext cx="12313920" cy="6926580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E94F1253-B0E2-B943-8845-6B3EBBB94C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69467" y="2578100"/>
            <a:ext cx="5069333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TRANSACTIONS</a:t>
            </a:r>
            <a:b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2018</a:t>
            </a:r>
            <a:endParaRPr sz="4800" b="1" spc="2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D739AD5-70A9-7945-88A9-63C21529A6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5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2348 reported deals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5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$11.6 billion dollar volume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539 participating members</a:t>
            </a:r>
            <a:endParaRPr lang="en-US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87E98E72-3BB7-1944-8419-95228F619304}"/>
              </a:ext>
            </a:extLst>
          </p:cNvPr>
          <p:cNvSpPr txBox="1">
            <a:spLocks/>
          </p:cNvSpPr>
          <p:nvPr/>
        </p:nvSpPr>
        <p:spPr>
          <a:xfrm>
            <a:off x="2838474" y="6262106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8</a:t>
            </a:fld>
            <a:endParaRPr lang="pt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918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E0CF54D-F6D4-FC46-BF45-3B63D2EC86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r="14234"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71500" y="1960044"/>
            <a:ext cx="3906520" cy="1162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4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ADVANCED</a:t>
            </a:r>
            <a:b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</a:t>
            </a:r>
            <a:r>
              <a:rPr lang="en-US" sz="4800" b="1" spc="7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TION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0612" y="3278805"/>
            <a:ext cx="3808987" cy="20133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Broker Bootcamp series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Thought leadership in print and digital communications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Expert industry resources</a:t>
            </a:r>
          </a:p>
          <a:p>
            <a:pPr marL="355600" marR="5080" indent="-342900">
              <a:spcBef>
                <a:spcPts val="1200"/>
              </a:spcBef>
              <a:buClr>
                <a:srgbClr val="659CD3"/>
              </a:buClr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Global conferences</a:t>
            </a:r>
          </a:p>
        </p:txBody>
      </p:sp>
      <p:sp>
        <p:nvSpPr>
          <p:cNvPr id="12" name="object 13">
            <a:extLst>
              <a:ext uri="{FF2B5EF4-FFF2-40B4-BE49-F238E27FC236}">
                <a16:creationId xmlns:a16="http://schemas.microsoft.com/office/drawing/2014/main" id="{AD551873-F61B-CC4A-8888-88F15EE87439}"/>
              </a:ext>
            </a:extLst>
          </p:cNvPr>
          <p:cNvSpPr txBox="1">
            <a:spLocks/>
          </p:cNvSpPr>
          <p:nvPr/>
        </p:nvSpPr>
        <p:spPr>
          <a:xfrm>
            <a:off x="2819400" y="6291052"/>
            <a:ext cx="8759166" cy="185948"/>
          </a:xfrm>
          <a:prstGeom prst="rect">
            <a:avLst/>
          </a:prstGeom>
          <a:ln w="6350">
            <a:noFill/>
          </a:ln>
        </p:spPr>
        <p:txBody>
          <a:bodyPr vert="horz" wrap="square" lIns="0" tIns="127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fld id="{81D60167-4931-47E6-BA6A-407CBD079E47}" type="slidenum">
              <a:rPr lang="pt" sz="1200" b="1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9</a:t>
            </a:fld>
            <a:endParaRPr lang="pt" sz="1200" b="1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rgbClr val="141A28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-Cambria">
      <a:majorFont>
        <a:latin typeface="Calibri" panose="020F0502020204030204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OR_A_Look_Ahead_0211" id="{E46D07F2-1254-3C42-AC4A-1AE48CE83E5C}" vid="{E57E7DF7-1491-8840-9061-EE525A7757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5634</TotalTime>
  <Words>807</Words>
  <Application>Microsoft Macintosh PowerPoint</Application>
  <PresentationFormat>Widescreen</PresentationFormat>
  <Paragraphs>180</Paragraphs>
  <Slides>27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 Light</vt:lpstr>
      <vt:lpstr>Cambria</vt:lpstr>
      <vt:lpstr>DIN Next LT Pro</vt:lpstr>
      <vt:lpstr>Times New Roman</vt:lpstr>
      <vt:lpstr>Calibri</vt:lpstr>
      <vt:lpstr>1_Custom Design</vt:lpstr>
      <vt:lpstr>A LOOK AHEAD Presented by  Mark Duclos, SIOR, CRE 2019 SIOR Global President</vt:lpstr>
      <vt:lpstr>Mark Duclos</vt:lpstr>
      <vt:lpstr>PowerPoint Presentation</vt:lpstr>
      <vt:lpstr>PowerPoint Presentation</vt:lpstr>
      <vt:lpstr>OUR progress</vt:lpstr>
      <vt:lpstr>OUR RELEVANCE TODAY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 CHALLENGES</vt:lpstr>
      <vt:lpstr>BRAND &amp; INTEGRATED COMMUNICATIONS</vt:lpstr>
      <vt:lpstr>MEMBER  ASSOCIATES</vt:lpstr>
      <vt:lpstr>PowerPoint Presentation</vt:lpstr>
      <vt:lpstr>GLOBAL CONNECTIVITY</vt:lpstr>
      <vt:lpstr>PowerPoint Presentation</vt:lpstr>
      <vt:lpstr>BY 2021...</vt:lpstr>
      <vt:lpstr>PowerPoint Presentation</vt:lpstr>
      <vt:lpstr>THANK YOU</vt:lpstr>
      <vt:lpstr>GRAPH STYLES</vt:lpstr>
      <vt:lpstr>PowerPoint Presentation</vt:lpstr>
    </vt:vector>
  </TitlesOfParts>
  <Manager/>
  <Company>SIOR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LOOK AHEAD Presented by SIOR</dc:title>
  <dc:subject/>
  <dc:creator>Jennifer Johnson</dc:creator>
  <cp:keywords/>
  <dc:description/>
  <cp:lastModifiedBy>Michael Karfakis</cp:lastModifiedBy>
  <cp:revision>229</cp:revision>
  <cp:lastPrinted>2019-02-11T22:02:24Z</cp:lastPrinted>
  <dcterms:created xsi:type="dcterms:W3CDTF">2019-02-06T19:45:26Z</dcterms:created>
  <dcterms:modified xsi:type="dcterms:W3CDTF">2019-12-20T15:27:34Z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2019-02-05T10:00:00Z</vt:filetime>
  </property>
  <property fmtid="{D5CDD505-2E9C-101B-9397-08002B2CF9AE}" pid="3" name="Creator">
    <vt:lpwstr>Adobe InDesign CC 14.0 (Macintosh)</vt:lpwstr>
  </property>
  <property fmtid="{D5CDD505-2E9C-101B-9397-08002B2CF9AE}" pid="4" name="LastSaved">
    <vt:filetime>2019-02-05T10:00:00Z</vt:filetime>
  </property>
</Properties>
</file>